
<file path=[Content_Types].xml><?xml version="1.0" encoding="utf-8"?>
<Types xmlns="http://schemas.openxmlformats.org/package/2006/content-types">
  <Default Extension="bin" ContentType="image/png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96" r:id="rId3"/>
    <p:sldId id="257" r:id="rId4"/>
    <p:sldId id="272" r:id="rId5"/>
    <p:sldId id="269" r:id="rId6"/>
    <p:sldId id="273" r:id="rId7"/>
    <p:sldId id="283" r:id="rId8"/>
    <p:sldId id="301" r:id="rId9"/>
    <p:sldId id="302" r:id="rId10"/>
    <p:sldId id="303" r:id="rId11"/>
    <p:sldId id="286" r:id="rId12"/>
    <p:sldId id="264" r:id="rId13"/>
    <p:sldId id="292" r:id="rId14"/>
    <p:sldId id="266" r:id="rId15"/>
    <p:sldId id="304" r:id="rId16"/>
    <p:sldId id="305" r:id="rId17"/>
    <p:sldId id="306" r:id="rId18"/>
    <p:sldId id="297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0000"/>
    <a:srgbClr val="000000"/>
    <a:srgbClr val="F6F6F6"/>
    <a:srgbClr val="1E97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489" autoAdjust="0"/>
  </p:normalViewPr>
  <p:slideViewPr>
    <p:cSldViewPr snapToGrid="0">
      <p:cViewPr>
        <p:scale>
          <a:sx n="66" d="100"/>
          <a:sy n="66" d="100"/>
        </p:scale>
        <p:origin x="1301" y="3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E521B7-561D-41A0-9B40-680B0C55FB79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B386A7F3-2699-4E9A-8277-822B87DC2BE1}">
      <dgm:prSet phldrT="[文本]"/>
      <dgm:spPr/>
      <dgm:t>
        <a:bodyPr/>
        <a:lstStyle/>
        <a:p>
          <a:r>
            <a:rPr lang="en-US" altLang="zh-CN" dirty="0"/>
            <a:t>   </a:t>
          </a:r>
          <a:endParaRPr lang="zh-CN" altLang="en-US" dirty="0"/>
        </a:p>
      </dgm:t>
    </dgm:pt>
    <dgm:pt modelId="{70F9ECE5-B453-4F49-BE6B-29C879E8E26E}" type="parTrans" cxnId="{5FAE19B4-4889-40F3-A404-67F777046131}">
      <dgm:prSet/>
      <dgm:spPr/>
      <dgm:t>
        <a:bodyPr/>
        <a:lstStyle/>
        <a:p>
          <a:endParaRPr lang="zh-CN" altLang="en-US"/>
        </a:p>
      </dgm:t>
    </dgm:pt>
    <dgm:pt modelId="{7B17EED2-0420-4B3C-ACBE-32BA55E2927F}" type="sibTrans" cxnId="{5FAE19B4-4889-40F3-A404-67F777046131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endParaRPr lang="zh-CN" altLang="en-US"/>
        </a:p>
      </dgm:t>
    </dgm:pt>
    <dgm:pt modelId="{F0874874-442E-42DB-A341-66FE9AE79FC6}" type="pres">
      <dgm:prSet presAssocID="{08E521B7-561D-41A0-9B40-680B0C55FB79}" presName="Name0" presStyleCnt="0">
        <dgm:presLayoutVars>
          <dgm:chMax val="7"/>
          <dgm:chPref val="7"/>
          <dgm:dir/>
        </dgm:presLayoutVars>
      </dgm:prSet>
      <dgm:spPr/>
    </dgm:pt>
    <dgm:pt modelId="{91579390-D86C-4A3A-B81A-696727BE5BF0}" type="pres">
      <dgm:prSet presAssocID="{08E521B7-561D-41A0-9B40-680B0C55FB79}" presName="Name1" presStyleCnt="0"/>
      <dgm:spPr/>
    </dgm:pt>
    <dgm:pt modelId="{4008308A-A6F9-4931-A65A-1770BF71241A}" type="pres">
      <dgm:prSet presAssocID="{7B17EED2-0420-4B3C-ACBE-32BA55E2927F}" presName="picture_1" presStyleCnt="0"/>
      <dgm:spPr/>
    </dgm:pt>
    <dgm:pt modelId="{AF3D6366-5A1A-43DB-9E2E-EF60BBC44C17}" type="pres">
      <dgm:prSet presAssocID="{7B17EED2-0420-4B3C-ACBE-32BA55E2927F}" presName="pictureRepeatNode" presStyleLbl="alignImgPlace1" presStyleIdx="0" presStyleCnt="1" custScaleX="151468" custScaleY="150000" custLinFactNeighborX="4648" custLinFactNeighborY="19297"/>
      <dgm:spPr/>
    </dgm:pt>
    <dgm:pt modelId="{891E0AEF-A96A-466D-BB95-D5767257FB4C}" type="pres">
      <dgm:prSet presAssocID="{B386A7F3-2699-4E9A-8277-822B87DC2BE1}" presName="text_1" presStyleLbl="node1" presStyleIdx="0" presStyleCnt="0">
        <dgm:presLayoutVars>
          <dgm:bulletEnabled val="1"/>
        </dgm:presLayoutVars>
      </dgm:prSet>
      <dgm:spPr/>
    </dgm:pt>
  </dgm:ptLst>
  <dgm:cxnLst>
    <dgm:cxn modelId="{2D37B287-1801-4A4D-98D7-5ABAC55E5921}" type="presOf" srcId="{08E521B7-561D-41A0-9B40-680B0C55FB79}" destId="{F0874874-442E-42DB-A341-66FE9AE79FC6}" srcOrd="0" destOrd="0" presId="urn:microsoft.com/office/officeart/2008/layout/CircularPictureCallout"/>
    <dgm:cxn modelId="{738911A4-941E-417D-A3BF-47AA26EE553E}" type="presOf" srcId="{7B17EED2-0420-4B3C-ACBE-32BA55E2927F}" destId="{AF3D6366-5A1A-43DB-9E2E-EF60BBC44C17}" srcOrd="0" destOrd="0" presId="urn:microsoft.com/office/officeart/2008/layout/CircularPictureCallout"/>
    <dgm:cxn modelId="{5FAE19B4-4889-40F3-A404-67F777046131}" srcId="{08E521B7-561D-41A0-9B40-680B0C55FB79}" destId="{B386A7F3-2699-4E9A-8277-822B87DC2BE1}" srcOrd="0" destOrd="0" parTransId="{70F9ECE5-B453-4F49-BE6B-29C879E8E26E}" sibTransId="{7B17EED2-0420-4B3C-ACBE-32BA55E2927F}"/>
    <dgm:cxn modelId="{541C90B6-C1C1-4567-819B-2113B1745E94}" type="presOf" srcId="{B386A7F3-2699-4E9A-8277-822B87DC2BE1}" destId="{891E0AEF-A96A-466D-BB95-D5767257FB4C}" srcOrd="0" destOrd="0" presId="urn:microsoft.com/office/officeart/2008/layout/CircularPictureCallout"/>
    <dgm:cxn modelId="{BD5D638D-5749-4686-A305-CA0C322142D5}" type="presParOf" srcId="{F0874874-442E-42DB-A341-66FE9AE79FC6}" destId="{91579390-D86C-4A3A-B81A-696727BE5BF0}" srcOrd="0" destOrd="0" presId="urn:microsoft.com/office/officeart/2008/layout/CircularPictureCallout"/>
    <dgm:cxn modelId="{48284DCD-3687-42F1-B77A-AB78FBF6C2A3}" type="presParOf" srcId="{91579390-D86C-4A3A-B81A-696727BE5BF0}" destId="{4008308A-A6F9-4931-A65A-1770BF71241A}" srcOrd="0" destOrd="0" presId="urn:microsoft.com/office/officeart/2008/layout/CircularPictureCallout"/>
    <dgm:cxn modelId="{CF066297-4878-4EA0-8AFC-457989AB7CF9}" type="presParOf" srcId="{4008308A-A6F9-4931-A65A-1770BF71241A}" destId="{AF3D6366-5A1A-43DB-9E2E-EF60BBC44C17}" srcOrd="0" destOrd="0" presId="urn:microsoft.com/office/officeart/2008/layout/CircularPictureCallout"/>
    <dgm:cxn modelId="{60A1A2A9-3D96-46D7-8AA7-9935EC548FAC}" type="presParOf" srcId="{91579390-D86C-4A3A-B81A-696727BE5BF0}" destId="{891E0AEF-A96A-466D-BB95-D5767257FB4C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5584C7-BBDB-411D-BBB1-EAEFE4F414C4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116D7418-7822-4C82-9C57-154793073BC2}">
      <dgm:prSet phldrT="[文本]"/>
      <dgm:spPr/>
      <dgm:t>
        <a:bodyPr/>
        <a:lstStyle/>
        <a:p>
          <a:r>
            <a:rPr lang="en-US" altLang="zh-CN" dirty="0"/>
            <a:t>  </a:t>
          </a:r>
          <a:endParaRPr lang="zh-CN" altLang="en-US" dirty="0"/>
        </a:p>
      </dgm:t>
    </dgm:pt>
    <dgm:pt modelId="{01EB990C-39F8-41C2-95D5-22FDD8901256}" type="parTrans" cxnId="{A9FBFC4B-8FA1-4841-BFB1-4AEE49BED9F1}">
      <dgm:prSet/>
      <dgm:spPr/>
      <dgm:t>
        <a:bodyPr/>
        <a:lstStyle/>
        <a:p>
          <a:endParaRPr lang="zh-CN" altLang="en-US"/>
        </a:p>
      </dgm:t>
    </dgm:pt>
    <dgm:pt modelId="{4D172E38-3508-4397-8EB5-FC6026F1CA0B}" type="sibTrans" cxnId="{A9FBFC4B-8FA1-4841-BFB1-4AEE49BED9F1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  <a:ln w="76200"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A23A4DC3-F140-4EE2-B57E-AF6FB5CC6319}" type="pres">
      <dgm:prSet presAssocID="{525584C7-BBDB-411D-BBB1-EAEFE4F414C4}" presName="Name0" presStyleCnt="0">
        <dgm:presLayoutVars>
          <dgm:chMax val="7"/>
          <dgm:chPref val="7"/>
          <dgm:dir/>
        </dgm:presLayoutVars>
      </dgm:prSet>
      <dgm:spPr/>
    </dgm:pt>
    <dgm:pt modelId="{04A467AF-131A-4C94-96DF-FB80BF5442A6}" type="pres">
      <dgm:prSet presAssocID="{525584C7-BBDB-411D-BBB1-EAEFE4F414C4}" presName="Name1" presStyleCnt="0"/>
      <dgm:spPr/>
    </dgm:pt>
    <dgm:pt modelId="{CD175CA6-5955-45C1-A5A2-E43F8A80FF03}" type="pres">
      <dgm:prSet presAssocID="{4D172E38-3508-4397-8EB5-FC6026F1CA0B}" presName="picture_1" presStyleCnt="0"/>
      <dgm:spPr/>
    </dgm:pt>
    <dgm:pt modelId="{8712CC64-D471-46A7-895D-CBA00FFC67E4}" type="pres">
      <dgm:prSet presAssocID="{4D172E38-3508-4397-8EB5-FC6026F1CA0B}" presName="pictureRepeatNode" presStyleLbl="alignImgPlace1" presStyleIdx="0" presStyleCnt="1" custScaleX="81984" custScaleY="76026" custLinFactNeighborX="58032" custLinFactNeighborY="-10325"/>
      <dgm:spPr/>
    </dgm:pt>
    <dgm:pt modelId="{D6647DE3-A490-47D6-9A6A-A1C025868EB1}" type="pres">
      <dgm:prSet presAssocID="{116D7418-7822-4C82-9C57-154793073BC2}" presName="text_1" presStyleLbl="node1" presStyleIdx="0" presStyleCnt="0">
        <dgm:presLayoutVars>
          <dgm:bulletEnabled val="1"/>
        </dgm:presLayoutVars>
      </dgm:prSet>
      <dgm:spPr/>
    </dgm:pt>
  </dgm:ptLst>
  <dgm:cxnLst>
    <dgm:cxn modelId="{C0AE710E-E704-4FA0-AB20-F8430814ECF4}" type="presOf" srcId="{525584C7-BBDB-411D-BBB1-EAEFE4F414C4}" destId="{A23A4DC3-F140-4EE2-B57E-AF6FB5CC6319}" srcOrd="0" destOrd="0" presId="urn:microsoft.com/office/officeart/2008/layout/CircularPictureCallout"/>
    <dgm:cxn modelId="{15C81B19-D78B-4B78-92A1-F378F0E68D0D}" type="presOf" srcId="{4D172E38-3508-4397-8EB5-FC6026F1CA0B}" destId="{8712CC64-D471-46A7-895D-CBA00FFC67E4}" srcOrd="0" destOrd="0" presId="urn:microsoft.com/office/officeart/2008/layout/CircularPictureCallout"/>
    <dgm:cxn modelId="{DDD88231-EA9B-4301-AF45-6B5BFAE3A100}" type="presOf" srcId="{116D7418-7822-4C82-9C57-154793073BC2}" destId="{D6647DE3-A490-47D6-9A6A-A1C025868EB1}" srcOrd="0" destOrd="0" presId="urn:microsoft.com/office/officeart/2008/layout/CircularPictureCallout"/>
    <dgm:cxn modelId="{A9FBFC4B-8FA1-4841-BFB1-4AEE49BED9F1}" srcId="{525584C7-BBDB-411D-BBB1-EAEFE4F414C4}" destId="{116D7418-7822-4C82-9C57-154793073BC2}" srcOrd="0" destOrd="0" parTransId="{01EB990C-39F8-41C2-95D5-22FDD8901256}" sibTransId="{4D172E38-3508-4397-8EB5-FC6026F1CA0B}"/>
    <dgm:cxn modelId="{A1993BC1-12F4-4E23-9C11-801979C0C04D}" type="presParOf" srcId="{A23A4DC3-F140-4EE2-B57E-AF6FB5CC6319}" destId="{04A467AF-131A-4C94-96DF-FB80BF5442A6}" srcOrd="0" destOrd="0" presId="urn:microsoft.com/office/officeart/2008/layout/CircularPictureCallout"/>
    <dgm:cxn modelId="{4B5AF1E8-3643-4E11-A303-D5D70C8F8251}" type="presParOf" srcId="{04A467AF-131A-4C94-96DF-FB80BF5442A6}" destId="{CD175CA6-5955-45C1-A5A2-E43F8A80FF03}" srcOrd="0" destOrd="0" presId="urn:microsoft.com/office/officeart/2008/layout/CircularPictureCallout"/>
    <dgm:cxn modelId="{5AB22BD6-5969-4C54-9732-4202B5E4F5C8}" type="presParOf" srcId="{CD175CA6-5955-45C1-A5A2-E43F8A80FF03}" destId="{8712CC64-D471-46A7-895D-CBA00FFC67E4}" srcOrd="0" destOrd="0" presId="urn:microsoft.com/office/officeart/2008/layout/CircularPictureCallout"/>
    <dgm:cxn modelId="{62100C97-8D92-4D8A-8740-F09A0754438B}" type="presParOf" srcId="{04A467AF-131A-4C94-96DF-FB80BF5442A6}" destId="{D6647DE3-A490-47D6-9A6A-A1C025868EB1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3D6366-5A1A-43DB-9E2E-EF60BBC44C17}">
      <dsp:nvSpPr>
        <dsp:cNvPr id="0" name=""/>
        <dsp:cNvSpPr/>
      </dsp:nvSpPr>
      <dsp:spPr>
        <a:xfrm>
          <a:off x="790443" y="1368205"/>
          <a:ext cx="4140791" cy="410065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1E0AEF-A96A-466D-BB95-D5767257FB4C}">
      <dsp:nvSpPr>
        <dsp:cNvPr id="0" name=""/>
        <dsp:cNvSpPr/>
      </dsp:nvSpPr>
      <dsp:spPr>
        <a:xfrm>
          <a:off x="1858965" y="2975745"/>
          <a:ext cx="1749614" cy="90214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600" kern="1200" dirty="0"/>
            <a:t>   </a:t>
          </a:r>
          <a:endParaRPr lang="zh-CN" altLang="en-US" sz="5600" kern="1200" dirty="0"/>
        </a:p>
      </dsp:txBody>
      <dsp:txXfrm>
        <a:off x="1858965" y="2975745"/>
        <a:ext cx="1749614" cy="9021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12CC64-D471-46A7-895D-CBA00FFC67E4}">
      <dsp:nvSpPr>
        <dsp:cNvPr id="0" name=""/>
        <dsp:cNvSpPr/>
      </dsp:nvSpPr>
      <dsp:spPr>
        <a:xfrm>
          <a:off x="6215399" y="544562"/>
          <a:ext cx="4353753" cy="403735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  <a:ln w="762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647DE3-A490-47D6-9A6A-A1C025868EB1}">
      <dsp:nvSpPr>
        <dsp:cNvPr id="0" name=""/>
        <dsp:cNvSpPr/>
      </dsp:nvSpPr>
      <dsp:spPr>
        <a:xfrm>
          <a:off x="3611134" y="3276172"/>
          <a:ext cx="3398714" cy="175246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500" kern="1200" dirty="0"/>
            <a:t>  </a:t>
          </a:r>
          <a:endParaRPr lang="zh-CN" altLang="en-US" sz="6500" kern="1200" dirty="0"/>
        </a:p>
      </dsp:txBody>
      <dsp:txXfrm>
        <a:off x="3611134" y="3276172"/>
        <a:ext cx="3398714" cy="17524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D26A54-4191-45C6-9A42-2B3DD1C14350}" type="datetimeFigureOut">
              <a:rPr lang="zh-CN" altLang="en-US"/>
              <a:t>2022/4/21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2399F2-3EB0-44A2-A1B6-97D555FC87DD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41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2399F2-3EB0-44A2-A1B6-97D555FC87DD}" type="slidenum">
              <a:rPr lang="zh-CN" altLang="en-US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731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智能机器人技术随着机器人学、计算机科学、计算机视觉等学科的发展</a:t>
            </a:r>
            <a:r>
              <a:rPr lang="en-US" altLang="zh-CN" dirty="0"/>
              <a:t>,</a:t>
            </a:r>
            <a:r>
              <a:rPr lang="zh-CN" altLang="en-US" dirty="0"/>
              <a:t>应用范围和使用价值得到了非常广泛的关注和提高</a:t>
            </a:r>
            <a:r>
              <a:rPr lang="en-US" altLang="zh-CN" dirty="0"/>
              <a:t>,</a:t>
            </a:r>
            <a:r>
              <a:rPr lang="zh-CN" altLang="en-US" dirty="0"/>
              <a:t>成为当今世界高科技领域备受关注的热点课题。近年来智能机器人逐渐走进人类的日常生产和生活</a:t>
            </a:r>
            <a:r>
              <a:rPr lang="en-US" altLang="zh-CN" dirty="0"/>
              <a:t>,</a:t>
            </a:r>
            <a:r>
              <a:rPr lang="zh-CN" altLang="en-US" dirty="0"/>
              <a:t>而解魔方机器人因其无与伦比的趣味性和炫酷的交互性，正成为人工智能的研究热点。由于解魔方机器人融合了计算机视觉、图像处理、机器人控制技术、虚拟现实交互、魔方算法等多学科知识</a:t>
            </a:r>
            <a:r>
              <a:rPr lang="en-US" altLang="zh-CN" dirty="0"/>
              <a:t>,</a:t>
            </a:r>
            <a:r>
              <a:rPr lang="zh-CN" altLang="en-US" dirty="0"/>
              <a:t>因此实现一个快速、稳定的解魔方机器人具有很大的挑战性。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2399F2-3EB0-44A2-A1B6-97D555FC87D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666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2399F2-3EB0-44A2-A1B6-97D555FC87D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32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智能机器人技术随着机器人学、计算机科学、计算机视觉等学科的发展</a:t>
            </a:r>
            <a:r>
              <a:rPr lang="en-US" altLang="zh-CN" dirty="0"/>
              <a:t>,</a:t>
            </a:r>
            <a:r>
              <a:rPr lang="zh-CN" altLang="en-US" dirty="0"/>
              <a:t>应用范围和使用价值得到了非常广泛的关注和提高</a:t>
            </a:r>
            <a:r>
              <a:rPr lang="en-US" altLang="zh-CN" dirty="0"/>
              <a:t>,</a:t>
            </a:r>
            <a:r>
              <a:rPr lang="zh-CN" altLang="en-US" dirty="0"/>
              <a:t>成为当今世界高科技领域备受关注的热点课题。近年来智能机器人逐渐走进人类的日常生产和生活</a:t>
            </a:r>
            <a:r>
              <a:rPr lang="en-US" altLang="zh-CN" dirty="0"/>
              <a:t>,</a:t>
            </a:r>
            <a:r>
              <a:rPr lang="zh-CN" altLang="en-US" dirty="0"/>
              <a:t>而解魔方机器人因其无与伦比的趣味性和炫酷的交互性，正成为人工智能的研究热点。由于解魔方机器人融合了计算机视觉、图像处理、机器人控制技术、虚拟现实交互、魔方算法等多学科知识</a:t>
            </a:r>
            <a:r>
              <a:rPr lang="en-US" altLang="zh-CN" dirty="0"/>
              <a:t>,</a:t>
            </a:r>
            <a:r>
              <a:rPr lang="zh-CN" altLang="en-US" dirty="0"/>
              <a:t>因此实现一个快速、稳定的解魔方机器人具有很大的挑战性。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2399F2-3EB0-44A2-A1B6-97D555FC87D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286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智能机器人技术随着机器人学、计算机科学、计算机视觉等学科的发展</a:t>
            </a:r>
            <a:r>
              <a:rPr lang="en-US" altLang="zh-CN" dirty="0"/>
              <a:t>,</a:t>
            </a:r>
            <a:r>
              <a:rPr lang="zh-CN" altLang="en-US" dirty="0"/>
              <a:t>应用范围和使用价值得到了非常广泛的关注和提高</a:t>
            </a:r>
            <a:r>
              <a:rPr lang="en-US" altLang="zh-CN" dirty="0"/>
              <a:t>,</a:t>
            </a:r>
            <a:r>
              <a:rPr lang="zh-CN" altLang="en-US" dirty="0"/>
              <a:t>成为当今世界高科技领域备受关注的热点课题。近年来智能机器人逐渐走进人类的日常生产和生活</a:t>
            </a:r>
            <a:r>
              <a:rPr lang="en-US" altLang="zh-CN" dirty="0"/>
              <a:t>,</a:t>
            </a:r>
            <a:r>
              <a:rPr lang="zh-CN" altLang="en-US" dirty="0"/>
              <a:t>而解魔方机器人因其无与伦比的趣味性和炫酷的交互性，正成为人工智能的研究热点。由于解魔方机器人融合了计算机视觉、图像处理、机器人控制技术、虚拟现实交互、魔方算法等多学科知识</a:t>
            </a:r>
            <a:r>
              <a:rPr lang="en-US" altLang="zh-CN" dirty="0"/>
              <a:t>,</a:t>
            </a:r>
            <a:r>
              <a:rPr lang="zh-CN" altLang="en-US" dirty="0"/>
              <a:t>因此实现一个快速、稳定的解魔方机器人具有很大的挑战性。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2399F2-3EB0-44A2-A1B6-97D555FC87D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659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智能机器人技术随着机器人学、计算机科学、计算机视觉等学科的发展</a:t>
            </a:r>
            <a:r>
              <a:rPr lang="en-US" altLang="zh-CN" dirty="0"/>
              <a:t>,</a:t>
            </a:r>
            <a:r>
              <a:rPr lang="zh-CN" altLang="en-US" dirty="0"/>
              <a:t>应用范围和使用价值得到了非常广泛的关注和提高</a:t>
            </a:r>
            <a:r>
              <a:rPr lang="en-US" altLang="zh-CN" dirty="0"/>
              <a:t>,</a:t>
            </a:r>
            <a:r>
              <a:rPr lang="zh-CN" altLang="en-US" dirty="0"/>
              <a:t>成为当今世界高科技领域备受关注的热点课题。近年来智能机器人逐渐走进人类的日常生产和生活</a:t>
            </a:r>
            <a:r>
              <a:rPr lang="en-US" altLang="zh-CN" dirty="0"/>
              <a:t>,</a:t>
            </a:r>
            <a:r>
              <a:rPr lang="zh-CN" altLang="en-US" dirty="0"/>
              <a:t>而解魔方机器人因其无与伦比的趣味性和炫酷的交互性，正成为人工智能的研究热点。由于解魔方机器人融合了计算机视觉、图像处理、机器人控制技术、虚拟现实交互、魔方算法等多学科知识</a:t>
            </a:r>
            <a:r>
              <a:rPr lang="en-US" altLang="zh-CN" dirty="0"/>
              <a:t>,</a:t>
            </a:r>
            <a:r>
              <a:rPr lang="zh-CN" altLang="en-US" dirty="0"/>
              <a:t>因此实现一个快速、稳定的解魔方机器人具有很大的挑战性。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2399F2-3EB0-44A2-A1B6-97D555FC87D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202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提供软件服务，垃圾桶联网后数据上传云端，用户手机电脑软件显示垃圾桶实时数据，实现数据可视化。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altLang="zh-CN" noProof="0" smtClean="0"/>
              <a:pPr/>
              <a:t>17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243376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A0268-6879-415A-9E8B-68519B9FA1B0}" type="datetimeFigureOut">
              <a:rPr lang="zh-CN" altLang="en-US"/>
              <a:t>2022/4/21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EB5C-543B-44BE-A57B-7C2E15EDE138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116583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A0268-6879-415A-9E8B-68519B9FA1B0}" type="datetimeFigureOut">
              <a:rPr lang="zh-CN" altLang="en-US"/>
              <a:t>2022/4/21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EB5C-543B-44BE-A57B-7C2E15EDE138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184358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A0268-6879-415A-9E8B-68519B9FA1B0}" type="datetimeFigureOut">
              <a:rPr lang="zh-CN" altLang="en-US"/>
              <a:t>2022/4/21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EB5C-543B-44BE-A57B-7C2E15EDE138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95663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A0268-6879-415A-9E8B-68519B9FA1B0}" type="datetimeFigureOut">
              <a:rPr lang="zh-CN" altLang="en-US"/>
              <a:t>2022/4/21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EB5C-543B-44BE-A57B-7C2E15EDE138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4111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A0268-6879-415A-9E8B-68519B9FA1B0}" type="datetimeFigureOut">
              <a:rPr lang="zh-CN" altLang="en-US"/>
              <a:t>2022/4/21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EB5C-543B-44BE-A57B-7C2E15EDE138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20475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A0268-6879-415A-9E8B-68519B9FA1B0}" type="datetimeFigureOut">
              <a:rPr lang="zh-CN" altLang="en-US"/>
              <a:t>2022/4/21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EB5C-543B-44BE-A57B-7C2E15EDE138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534228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A0268-6879-415A-9E8B-68519B9FA1B0}" type="datetimeFigureOut">
              <a:rPr lang="zh-CN" altLang="en-US"/>
              <a:t>2022/4/21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EB5C-543B-44BE-A57B-7C2E15EDE138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48068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A0268-6879-415A-9E8B-68519B9FA1B0}" type="datetimeFigureOut">
              <a:rPr lang="zh-CN" altLang="en-US"/>
              <a:t>2022/4/21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EB5C-543B-44BE-A57B-7C2E15EDE138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02354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A0268-6879-415A-9E8B-68519B9FA1B0}" type="datetimeFigureOut">
              <a:rPr lang="zh-CN" altLang="en-US"/>
              <a:t>2022/4/21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EB5C-543B-44BE-A57B-7C2E15EDE138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46445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A0268-6879-415A-9E8B-68519B9FA1B0}" type="datetimeFigureOut">
              <a:rPr lang="zh-CN" altLang="en-US"/>
              <a:t>2022/4/21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EB5C-543B-44BE-A57B-7C2E15EDE138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2547489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A0268-6879-415A-9E8B-68519B9FA1B0}" type="datetimeFigureOut">
              <a:rPr lang="zh-CN" altLang="en-US"/>
              <a:t>2022/4/21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EB5C-543B-44BE-A57B-7C2E15EDE138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46019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A0268-6879-415A-9E8B-68519B9FA1B0}" type="datetimeFigureOut">
              <a:rPr lang="zh-CN" altLang="en-US"/>
              <a:t>2022/4/21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14EB5C-543B-44BE-A57B-7C2E15EDE138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234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50" r:id="rId10"/>
    <p:sldLayoutId id="2147483651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bin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bin"/><Relationship Id="rId2" Type="http://schemas.openxmlformats.org/officeDocument/2006/relationships/image" Target="../media/image4.bin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bin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bin"/><Relationship Id="rId2" Type="http://schemas.openxmlformats.org/officeDocument/2006/relationships/image" Target="../media/image4.bin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bin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bin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bin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bin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bin"/><Relationship Id="rId2" Type="http://schemas.openxmlformats.org/officeDocument/2006/relationships/image" Target="../media/image4.bin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3.bin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bin"/><Relationship Id="rId2" Type="http://schemas.openxmlformats.org/officeDocument/2006/relationships/image" Target="../media/image4.bin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流程图: 手动输入 3"/>
          <p:cNvSpPr/>
          <p:nvPr/>
        </p:nvSpPr>
        <p:spPr>
          <a:xfrm rot="5400000">
            <a:off x="-774525" y="765752"/>
            <a:ext cx="6866773" cy="531772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13"/>
              <a:gd name="connsiteY0-2" fmla="*/ 3619 h 10000"/>
              <a:gd name="connsiteX1-3" fmla="*/ 10013 w 10013"/>
              <a:gd name="connsiteY1-4" fmla="*/ 0 h 10000"/>
              <a:gd name="connsiteX2-5" fmla="*/ 10013 w 10013"/>
              <a:gd name="connsiteY2-6" fmla="*/ 10000 h 10000"/>
              <a:gd name="connsiteX3-7" fmla="*/ 13 w 10013"/>
              <a:gd name="connsiteY3-8" fmla="*/ 10000 h 10000"/>
              <a:gd name="connsiteX4-9" fmla="*/ 0 w 10013"/>
              <a:gd name="connsiteY4-10" fmla="*/ 3619 h 10000"/>
              <a:gd name="connsiteX0-11" fmla="*/ 0 w 10013"/>
              <a:gd name="connsiteY0-12" fmla="*/ 3970 h 10000"/>
              <a:gd name="connsiteX1-13" fmla="*/ 10013 w 10013"/>
              <a:gd name="connsiteY1-14" fmla="*/ 0 h 10000"/>
              <a:gd name="connsiteX2-15" fmla="*/ 10013 w 10013"/>
              <a:gd name="connsiteY2-16" fmla="*/ 10000 h 10000"/>
              <a:gd name="connsiteX3-17" fmla="*/ 13 w 10013"/>
              <a:gd name="connsiteY3-18" fmla="*/ 10000 h 10000"/>
              <a:gd name="connsiteX4-19" fmla="*/ 0 w 10013"/>
              <a:gd name="connsiteY4-20" fmla="*/ 397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13" h="10000">
                <a:moveTo>
                  <a:pt x="0" y="3970"/>
                </a:moveTo>
                <a:lnTo>
                  <a:pt x="10013" y="0"/>
                </a:lnTo>
                <a:lnTo>
                  <a:pt x="10013" y="10000"/>
                </a:lnTo>
                <a:lnTo>
                  <a:pt x="13" y="10000"/>
                </a:lnTo>
                <a:cubicBezTo>
                  <a:pt x="9" y="7873"/>
                  <a:pt x="4" y="6097"/>
                  <a:pt x="0" y="3970"/>
                </a:cubicBezTo>
                <a:close/>
              </a:path>
            </a:pathLst>
          </a:custGeom>
          <a:solidFill>
            <a:srgbClr val="01656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/>
          </a:p>
        </p:txBody>
      </p:sp>
      <p:sp>
        <p:nvSpPr>
          <p:cNvPr id="23" name="文本框 5"/>
          <p:cNvSpPr txBox="1"/>
          <p:nvPr/>
        </p:nvSpPr>
        <p:spPr>
          <a:xfrm>
            <a:off x="4684350" y="2397748"/>
            <a:ext cx="6048124" cy="2416465"/>
          </a:xfrm>
          <a:prstGeom prst="rect">
            <a:avLst/>
          </a:prstGeom>
          <a:noFill/>
        </p:spPr>
        <p:txBody>
          <a:bodyPr wrap="square" rtlCol="0" anchor="ctr">
            <a:normAutofit fontScale="7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1500" dirty="0">
                <a:solidFill>
                  <a:srgbClr val="0165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Normal"/>
                <a:cs typeface="+mn-ea"/>
                <a:sym typeface="+mn-lt"/>
              </a:rPr>
              <a:t>解魔方</a:t>
            </a:r>
            <a:endParaRPr lang="en-US" altLang="zh-CN" sz="11500" dirty="0">
              <a:solidFill>
                <a:srgbClr val="01656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Normal"/>
              <a:cs typeface="+mn-ea"/>
              <a:sym typeface="+mn-lt"/>
            </a:endParaRPr>
          </a:p>
          <a:p>
            <a:pPr algn="r"/>
            <a:r>
              <a:rPr lang="en-US" altLang="zh-CN" sz="11500" dirty="0">
                <a:solidFill>
                  <a:srgbClr val="0165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Normal"/>
                <a:cs typeface="+mn-ea"/>
                <a:sym typeface="+mn-lt"/>
              </a:rPr>
              <a:t>机</a:t>
            </a:r>
            <a:r>
              <a:rPr lang="zh-CN" altLang="en-US" sz="11500" dirty="0">
                <a:solidFill>
                  <a:srgbClr val="0165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Normal"/>
                <a:cs typeface="+mn-ea"/>
                <a:sym typeface="+mn-lt"/>
              </a:rPr>
              <a:t>器</a:t>
            </a:r>
            <a:r>
              <a:rPr lang="en-US" altLang="zh-CN" sz="11500" dirty="0">
                <a:solidFill>
                  <a:srgbClr val="0165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Normal"/>
                <a:cs typeface="+mn-ea"/>
                <a:sym typeface="+mn-lt"/>
              </a:rPr>
              <a:t>人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9473939" y="4794604"/>
            <a:ext cx="2141310" cy="369332"/>
          </a:xfrm>
          <a:prstGeom prst="rect">
            <a:avLst/>
          </a:prstGeom>
          <a:solidFill>
            <a:srgbClr val="01656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R="0" lvl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latin typeface="思源等宽 N"/>
                <a:sym typeface="+mn-lt"/>
              </a:rPr>
              <a:t>主讲人：李宇浩</a:t>
            </a:r>
          </a:p>
        </p:txBody>
      </p:sp>
      <p:sp>
        <p:nvSpPr>
          <p:cNvPr id="29" name="文本框 8"/>
          <p:cNvSpPr txBox="1"/>
          <p:nvPr/>
        </p:nvSpPr>
        <p:spPr>
          <a:xfrm>
            <a:off x="5735714" y="1765347"/>
            <a:ext cx="5961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思源黑体 CN Normal"/>
                <a:cs typeface="+mn-ea"/>
                <a:sym typeface="+mn-lt"/>
              </a:rPr>
              <a:t>I    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思源黑体 CN Normal"/>
                <a:cs typeface="+mn-ea"/>
                <a:sym typeface="+mn-lt"/>
              </a:rPr>
              <a:t>张雨轩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思源等宽 N"/>
                <a:cs typeface="+mn-ea"/>
                <a:sym typeface="+mn-lt"/>
              </a:rPr>
              <a:t>    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思源黑体 CN Normal"/>
                <a:cs typeface="+mn-ea"/>
                <a:sym typeface="+mn-lt"/>
              </a:rPr>
              <a:t>I    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思源黑体 CN Normal"/>
                <a:cs typeface="+mn-ea"/>
                <a:sym typeface="+mn-lt"/>
              </a:rPr>
              <a:t>马可蕊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思源等宽 N"/>
                <a:cs typeface="+mn-ea"/>
                <a:sym typeface="+mn-lt"/>
              </a:rPr>
              <a:t>    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思源黑体 CN Normal"/>
                <a:cs typeface="+mn-ea"/>
                <a:sym typeface="+mn-lt"/>
              </a:rPr>
              <a:t>I    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思源黑体 CN Normal"/>
                <a:cs typeface="+mn-ea"/>
                <a:sym typeface="+mn-lt"/>
              </a:rPr>
              <a:t>李宇浩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思源等宽 N"/>
                <a:cs typeface="+mn-ea"/>
                <a:sym typeface="+mn-lt"/>
              </a:rPr>
              <a:t>    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思源黑体 CN Normal"/>
                <a:cs typeface="+mn-ea"/>
                <a:sym typeface="+mn-lt"/>
              </a:rPr>
              <a:t>I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思源等宽 N"/>
              <a:cs typeface="+mn-ea"/>
              <a:sym typeface="+mn-lt"/>
            </a:endParaRPr>
          </a:p>
        </p:txBody>
      </p:sp>
      <p:sp>
        <p:nvSpPr>
          <p:cNvPr id="30" name="空心弧 29"/>
          <p:cNvSpPr/>
          <p:nvPr/>
        </p:nvSpPr>
        <p:spPr>
          <a:xfrm rot="14414393">
            <a:off x="893498" y="1098741"/>
            <a:ext cx="4802563" cy="4802563"/>
          </a:xfrm>
          <a:prstGeom prst="blockArc">
            <a:avLst>
              <a:gd name="adj1" fmla="val 10800000"/>
              <a:gd name="adj2" fmla="val 467453"/>
              <a:gd name="adj3" fmla="val 2676"/>
            </a:avLst>
          </a:prstGeom>
          <a:solidFill>
            <a:srgbClr val="FBF9F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/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5CABCCDF-D84E-4D1B-AA61-B585C80EBC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1554088"/>
              </p:ext>
            </p:extLst>
          </p:nvPr>
        </p:nvGraphicFramePr>
        <p:xfrm>
          <a:off x="386499" y="81475"/>
          <a:ext cx="5467546" cy="5781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380196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 prLst="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 prLst="">
                                      <p:cBhvr>
                                        <p:cTn id="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 prLst="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 prLst="">
                                      <p:cBhvr>
                                        <p:cTn id="2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1" animBg="1"/>
      <p:bldP spid="29" grpId="2"/>
      <p:bldP spid="30" grpId="3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32"/>
          <p:cNvSpPr/>
          <p:nvPr/>
        </p:nvSpPr>
        <p:spPr>
          <a:xfrm>
            <a:off x="2062503" y="322585"/>
            <a:ext cx="8066993" cy="650206"/>
          </a:xfrm>
          <a:prstGeom prst="roundRect">
            <a:avLst/>
          </a:prstGeom>
          <a:solidFill>
            <a:srgbClr val="01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思源黑体 CN Normal"/>
                <a:ea typeface="微软雅黑" panose="020B0503020204020204" pitchFamily="34" charset="-122"/>
              </a:rPr>
              <a:t>3.3</a:t>
            </a:r>
            <a:r>
              <a:rPr lang="zh-CN" altLang="en-US" sz="4000" dirty="0">
                <a:latin typeface="思源黑体 CN Normal"/>
                <a:ea typeface="微软雅黑" panose="020B0503020204020204" pitchFamily="34" charset="-122"/>
              </a:rPr>
              <a:t>技术方案</a:t>
            </a:r>
            <a:endParaRPr lang="en-US" altLang="zh-CN" sz="4000" dirty="0">
              <a:latin typeface="思源黑体 CN Normal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2515C9F-67F6-48B6-8AFA-589C62B7B6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299" y="4006740"/>
            <a:ext cx="2700134" cy="270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CF2B4C7-23B2-4EF6-8F4D-3E561C94F621}"/>
              </a:ext>
            </a:extLst>
          </p:cNvPr>
          <p:cNvSpPr/>
          <p:nvPr/>
        </p:nvSpPr>
        <p:spPr>
          <a:xfrm>
            <a:off x="957862" y="4178381"/>
            <a:ext cx="182614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机械结构</a:t>
            </a:r>
          </a:p>
        </p:txBody>
      </p:sp>
      <p:pic>
        <p:nvPicPr>
          <p:cNvPr id="8" name="图片 7" descr="IMG_256">
            <a:extLst>
              <a:ext uri="{FF2B5EF4-FFF2-40B4-BE49-F238E27FC236}">
                <a16:creationId xmlns:a16="http://schemas.microsoft.com/office/drawing/2014/main" id="{85255066-AE3E-4FA4-B6B3-5FFDDFB73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862" y="1383713"/>
            <a:ext cx="4697095" cy="24463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8" descr="IMG_256">
            <a:extLst>
              <a:ext uri="{FF2B5EF4-FFF2-40B4-BE49-F238E27FC236}">
                <a16:creationId xmlns:a16="http://schemas.microsoft.com/office/drawing/2014/main" id="{D6DFDF12-E1C7-4C3A-BD93-9F74FE4090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4957" y="1383713"/>
            <a:ext cx="5178476" cy="24463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FBB0FB2-C9FE-424B-8157-71D3C7F6D4EA}"/>
              </a:ext>
            </a:extLst>
          </p:cNvPr>
          <p:cNvSpPr/>
          <p:nvPr/>
        </p:nvSpPr>
        <p:spPr>
          <a:xfrm>
            <a:off x="938369" y="4942390"/>
            <a:ext cx="6064315" cy="159302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698500" dist="419100" dir="2700000" algn="tl" rotWithShape="0">
              <a:prstClr val="black">
                <a:alpha val="5000"/>
              </a:prstClr>
            </a:outerShdw>
          </a:effectLst>
        </p:spPr>
        <p:txBody>
          <a:bodyPr rtlCol="0" anchor="ctr"/>
          <a:lstStyle/>
          <a:p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选择用四个水平舵机用于自动夹紧，通过控制四个方向的连杆，使滑块增高块带动竖直舵机在滑轨上进行前后运动，再由竖直舵机控制机械手对魔方进行扭转，完成对魔方的还原。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39962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 prLst="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7487119" y="-5088969"/>
            <a:ext cx="9011760" cy="9011760"/>
          </a:xfrm>
          <a:prstGeom prst="ellipse">
            <a:avLst/>
          </a:prstGeom>
          <a:solidFill>
            <a:srgbClr val="01656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/>
          </a:p>
        </p:txBody>
      </p:sp>
      <p:sp>
        <p:nvSpPr>
          <p:cNvPr id="9" name="椭圆 8"/>
          <p:cNvSpPr/>
          <p:nvPr/>
        </p:nvSpPr>
        <p:spPr>
          <a:xfrm>
            <a:off x="-463931" y="6419849"/>
            <a:ext cx="3087211" cy="3087211"/>
          </a:xfrm>
          <a:prstGeom prst="ellipse">
            <a:avLst/>
          </a:prstGeom>
          <a:solidFill>
            <a:srgbClr val="01656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/>
          </a:p>
        </p:txBody>
      </p:sp>
      <p:sp>
        <p:nvSpPr>
          <p:cNvPr id="10" name="椭圆 9"/>
          <p:cNvSpPr/>
          <p:nvPr/>
        </p:nvSpPr>
        <p:spPr>
          <a:xfrm>
            <a:off x="-1804688" y="5166853"/>
            <a:ext cx="3087211" cy="3087211"/>
          </a:xfrm>
          <a:prstGeom prst="ellipse">
            <a:avLst/>
          </a:prstGeom>
          <a:solidFill>
            <a:srgbClr val="016565">
              <a:alpha val="58824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/>
          </a:p>
        </p:txBody>
      </p:sp>
      <p:sp>
        <p:nvSpPr>
          <p:cNvPr id="14" name="文本框 13"/>
          <p:cNvSpPr txBox="1"/>
          <p:nvPr/>
        </p:nvSpPr>
        <p:spPr>
          <a:xfrm>
            <a:off x="1387754" y="3721086"/>
            <a:ext cx="5580205" cy="186948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zh-CN" altLang="en-US" sz="5400" b="1">
                <a:solidFill>
                  <a:prstClr val="black">
                    <a:lumMod val="85000"/>
                    <a:lumOff val="15000"/>
                  </a:prstClr>
                </a:solidFill>
                <a:latin typeface="思源黑体 CN Normal"/>
                <a:ea typeface="微软雅黑"/>
                <a:cs typeface="+mn-ea"/>
                <a:sym typeface="+mn-lt"/>
              </a:rPr>
              <a:t>创新点</a:t>
            </a:r>
            <a:endParaRPr lang="en-US" altLang="zh-CN" sz="5400" b="1">
              <a:solidFill>
                <a:prstClr val="black">
                  <a:lumMod val="85000"/>
                  <a:lumOff val="15000"/>
                </a:prstClr>
              </a:solidFill>
              <a:latin typeface="思源黑体 CN Normal"/>
              <a:ea typeface="微软雅黑"/>
              <a:cs typeface="+mn-ea"/>
              <a:sym typeface="+mn-lt"/>
            </a:endParaRPr>
          </a:p>
        </p:txBody>
      </p:sp>
      <p:pic>
        <p:nvPicPr>
          <p:cNvPr id="4" name="图片 3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365432" y="1465844"/>
            <a:ext cx="3670295" cy="3670295"/>
          </a:xfrm>
          <a:prstGeom prst="ellipse">
            <a:avLst/>
          </a:prstGeom>
          <a:ln w="63500" cap="rnd">
            <a:solidFill>
              <a:schemeClr val="bg1"/>
            </a:solidFill>
          </a:ln>
          <a:effectLst/>
        </p:spPr>
      </p:pic>
      <p:sp>
        <p:nvSpPr>
          <p:cNvPr id="15" name="椭圆 14"/>
          <p:cNvSpPr/>
          <p:nvPr/>
        </p:nvSpPr>
        <p:spPr>
          <a:xfrm>
            <a:off x="924522" y="751862"/>
            <a:ext cx="463232" cy="463232"/>
          </a:xfrm>
          <a:prstGeom prst="ellipse">
            <a:avLst/>
          </a:prstGeom>
          <a:solidFill>
            <a:srgbClr val="01656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/>
          </a:p>
        </p:txBody>
      </p:sp>
      <p:sp>
        <p:nvSpPr>
          <p:cNvPr id="16" name="椭圆 15"/>
          <p:cNvSpPr/>
          <p:nvPr/>
        </p:nvSpPr>
        <p:spPr>
          <a:xfrm>
            <a:off x="566522" y="409816"/>
            <a:ext cx="716001" cy="716001"/>
          </a:xfrm>
          <a:prstGeom prst="ellipse">
            <a:avLst/>
          </a:prstGeom>
          <a:solidFill>
            <a:srgbClr val="016565">
              <a:alpha val="6392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/>
          </a:p>
        </p:txBody>
      </p:sp>
      <p:sp>
        <p:nvSpPr>
          <p:cNvPr id="17" name="文本框 16"/>
          <p:cNvSpPr txBox="1"/>
          <p:nvPr/>
        </p:nvSpPr>
        <p:spPr>
          <a:xfrm>
            <a:off x="1387754" y="2468090"/>
            <a:ext cx="4504661" cy="1098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>
                <a:solidFill>
                  <a:prstClr val="black">
                    <a:lumMod val="85000"/>
                    <a:lumOff val="15000"/>
                  </a:prstClr>
                </a:solidFill>
                <a:latin typeface="思源黑体 CN Normal"/>
                <a:ea typeface="微软雅黑"/>
                <a:cs typeface="+mn-ea"/>
                <a:sym typeface="+mn-lt"/>
              </a:rPr>
              <a:t>PART 4</a:t>
            </a:r>
          </a:p>
        </p:txBody>
      </p:sp>
    </p:spTree>
    <p:extLst>
      <p:ext uri="{BB962C8B-B14F-4D97-AF65-F5344CB8AC3E}">
        <p14:creationId xmlns:p14="http://schemas.microsoft.com/office/powerpoint/2010/main" val="4573064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 prLst="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 prLst="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 prLst="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 prLst="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 prLst="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5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 prLst="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1" animBg="1"/>
      <p:bldP spid="10" grpId="2" animBg="1"/>
      <p:bldP spid="14" grpId="3"/>
      <p:bldP spid="15" grpId="4" animBg="1"/>
      <p:bldP spid="16" grpId="5" animBg="1"/>
      <p:bldP spid="17" grpId="6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3414076" y="1600425"/>
            <a:ext cx="7852672" cy="801314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/>
          </a:p>
        </p:txBody>
      </p:sp>
      <p:sp>
        <p:nvSpPr>
          <p:cNvPr id="27" name="右箭头 7"/>
          <p:cNvSpPr/>
          <p:nvPr/>
        </p:nvSpPr>
        <p:spPr>
          <a:xfrm>
            <a:off x="3192476" y="1801794"/>
            <a:ext cx="576064" cy="461820"/>
          </a:xfrm>
          <a:prstGeom prst="rightArrow">
            <a:avLst/>
          </a:prstGeom>
          <a:solidFill>
            <a:srgbClr val="40474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/>
          </a:p>
        </p:txBody>
      </p:sp>
      <p:sp>
        <p:nvSpPr>
          <p:cNvPr id="28" name="矩形 27"/>
          <p:cNvSpPr/>
          <p:nvPr/>
        </p:nvSpPr>
        <p:spPr>
          <a:xfrm>
            <a:off x="979595" y="1600425"/>
            <a:ext cx="2481545" cy="801314"/>
          </a:xfrm>
          <a:prstGeom prst="rect">
            <a:avLst/>
          </a:prstGeom>
          <a:solidFill>
            <a:srgbClr val="016565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endParaRPr/>
          </a:p>
        </p:txBody>
      </p:sp>
      <p:sp>
        <p:nvSpPr>
          <p:cNvPr id="29" name="矩形 28"/>
          <p:cNvSpPr/>
          <p:nvPr/>
        </p:nvSpPr>
        <p:spPr>
          <a:xfrm>
            <a:off x="3414076" y="2689974"/>
            <a:ext cx="7852672" cy="801314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dirty="0"/>
          </a:p>
        </p:txBody>
      </p:sp>
      <p:sp>
        <p:nvSpPr>
          <p:cNvPr id="30" name="右箭头 10"/>
          <p:cNvSpPr/>
          <p:nvPr/>
        </p:nvSpPr>
        <p:spPr>
          <a:xfrm>
            <a:off x="3192476" y="2891343"/>
            <a:ext cx="576064" cy="461820"/>
          </a:xfrm>
          <a:prstGeom prst="rightArrow">
            <a:avLst/>
          </a:prstGeom>
          <a:solidFill>
            <a:srgbClr val="40474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/>
          </a:p>
        </p:txBody>
      </p:sp>
      <p:sp>
        <p:nvSpPr>
          <p:cNvPr id="31" name="矩形 30"/>
          <p:cNvSpPr/>
          <p:nvPr/>
        </p:nvSpPr>
        <p:spPr>
          <a:xfrm>
            <a:off x="979595" y="2689974"/>
            <a:ext cx="2481545" cy="801314"/>
          </a:xfrm>
          <a:prstGeom prst="rect">
            <a:avLst/>
          </a:prstGeom>
          <a:solidFill>
            <a:srgbClr val="016565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endParaRPr/>
          </a:p>
        </p:txBody>
      </p:sp>
      <p:sp>
        <p:nvSpPr>
          <p:cNvPr id="32" name="矩形 31"/>
          <p:cNvSpPr/>
          <p:nvPr/>
        </p:nvSpPr>
        <p:spPr>
          <a:xfrm>
            <a:off x="3414076" y="3784937"/>
            <a:ext cx="7852672" cy="801314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dirty="0"/>
          </a:p>
        </p:txBody>
      </p:sp>
      <p:sp>
        <p:nvSpPr>
          <p:cNvPr id="33" name="右箭头 13"/>
          <p:cNvSpPr/>
          <p:nvPr/>
        </p:nvSpPr>
        <p:spPr>
          <a:xfrm>
            <a:off x="3192476" y="3986306"/>
            <a:ext cx="576064" cy="461820"/>
          </a:xfrm>
          <a:prstGeom prst="rightArrow">
            <a:avLst/>
          </a:prstGeom>
          <a:solidFill>
            <a:srgbClr val="40474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/>
          </a:p>
        </p:txBody>
      </p:sp>
      <p:sp>
        <p:nvSpPr>
          <p:cNvPr id="34" name="矩形 33"/>
          <p:cNvSpPr/>
          <p:nvPr/>
        </p:nvSpPr>
        <p:spPr>
          <a:xfrm>
            <a:off x="979595" y="3784937"/>
            <a:ext cx="2481545" cy="801314"/>
          </a:xfrm>
          <a:prstGeom prst="rect">
            <a:avLst/>
          </a:prstGeom>
          <a:solidFill>
            <a:srgbClr val="016565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endParaRPr dirty="0"/>
          </a:p>
        </p:txBody>
      </p:sp>
      <p:sp>
        <p:nvSpPr>
          <p:cNvPr id="35" name="矩形 34"/>
          <p:cNvSpPr/>
          <p:nvPr/>
        </p:nvSpPr>
        <p:spPr>
          <a:xfrm>
            <a:off x="3414076" y="4922222"/>
            <a:ext cx="7852672" cy="801314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/>
          </a:p>
        </p:txBody>
      </p:sp>
      <p:sp>
        <p:nvSpPr>
          <p:cNvPr id="36" name="右箭头 16"/>
          <p:cNvSpPr/>
          <p:nvPr/>
        </p:nvSpPr>
        <p:spPr>
          <a:xfrm>
            <a:off x="3192476" y="5123591"/>
            <a:ext cx="576064" cy="461820"/>
          </a:xfrm>
          <a:prstGeom prst="rightArrow">
            <a:avLst/>
          </a:prstGeom>
          <a:solidFill>
            <a:srgbClr val="40474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/>
          </a:p>
        </p:txBody>
      </p:sp>
      <p:sp>
        <p:nvSpPr>
          <p:cNvPr id="37" name="矩形 36"/>
          <p:cNvSpPr/>
          <p:nvPr/>
        </p:nvSpPr>
        <p:spPr>
          <a:xfrm>
            <a:off x="979595" y="4922222"/>
            <a:ext cx="2481545" cy="801314"/>
          </a:xfrm>
          <a:prstGeom prst="rect">
            <a:avLst/>
          </a:prstGeom>
          <a:solidFill>
            <a:srgbClr val="016565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endParaRPr/>
          </a:p>
        </p:txBody>
      </p:sp>
      <p:sp>
        <p:nvSpPr>
          <p:cNvPr id="38" name="TextBox 18"/>
          <p:cNvSpPr txBox="1"/>
          <p:nvPr/>
        </p:nvSpPr>
        <p:spPr>
          <a:xfrm>
            <a:off x="1083352" y="1801794"/>
            <a:ext cx="236483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FFFFFF"/>
                </a:solidFill>
                <a:latin typeface="思源黑体 CN Normal"/>
                <a:ea typeface="微软雅黑"/>
              </a:rPr>
              <a:t>魔方还原算法</a:t>
            </a:r>
            <a:endParaRPr lang="en-US" altLang="zh-CN" sz="2000" dirty="0">
              <a:solidFill>
                <a:srgbClr val="FFFFFF"/>
              </a:solidFill>
              <a:latin typeface="思源黑体 CN Normal"/>
              <a:ea typeface="微软雅黑"/>
            </a:endParaRPr>
          </a:p>
        </p:txBody>
      </p:sp>
      <p:sp>
        <p:nvSpPr>
          <p:cNvPr id="39" name="TextBox 19"/>
          <p:cNvSpPr txBox="1"/>
          <p:nvPr/>
        </p:nvSpPr>
        <p:spPr>
          <a:xfrm>
            <a:off x="3846581" y="1800938"/>
            <a:ext cx="7208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40474D"/>
                </a:solidFill>
                <a:latin typeface="思源黑体 CN Normal"/>
                <a:ea typeface="微软雅黑"/>
              </a:rPr>
              <a:t>采用</a:t>
            </a:r>
            <a:r>
              <a:rPr lang="en-US" altLang="zh-CN" dirty="0" err="1">
                <a:solidFill>
                  <a:srgbClr val="40474D"/>
                </a:solidFill>
                <a:latin typeface="思源黑体 CN Normal"/>
                <a:ea typeface="微软雅黑"/>
              </a:rPr>
              <a:t>Kociemba</a:t>
            </a:r>
            <a:r>
              <a:rPr lang="zh-CN" altLang="en-US" dirty="0">
                <a:solidFill>
                  <a:srgbClr val="40474D"/>
                </a:solidFill>
                <a:latin typeface="思源黑体 CN Normal"/>
                <a:ea typeface="微软雅黑"/>
              </a:rPr>
              <a:t>算法，优化算法，用较少的步数使魔方复原</a:t>
            </a:r>
            <a:endParaRPr lang="en-US" altLang="zh-CN" dirty="0">
              <a:solidFill>
                <a:srgbClr val="40474D"/>
              </a:solidFill>
              <a:latin typeface="思源黑体 CN Normal"/>
              <a:ea typeface="微软雅黑"/>
            </a:endParaRPr>
          </a:p>
        </p:txBody>
      </p:sp>
      <p:sp>
        <p:nvSpPr>
          <p:cNvPr id="42" name="TextBox 20"/>
          <p:cNvSpPr txBox="1"/>
          <p:nvPr/>
        </p:nvSpPr>
        <p:spPr>
          <a:xfrm>
            <a:off x="1084533" y="2901560"/>
            <a:ext cx="2364835" cy="3966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accent3"/>
                </a:solidFill>
                <a:latin typeface="+mj-ea"/>
                <a:ea typeface="+mj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FFFFFF"/>
                </a:solidFill>
                <a:latin typeface="思源黑体 CN Normal"/>
                <a:ea typeface="微软雅黑"/>
              </a:rPr>
              <a:t>颜色识别</a:t>
            </a:r>
            <a:endParaRPr lang="en-US" altLang="zh-CN" sz="2000" dirty="0">
              <a:solidFill>
                <a:srgbClr val="FFFFFF"/>
              </a:solidFill>
              <a:latin typeface="思源黑体 CN Normal"/>
              <a:ea typeface="微软雅黑"/>
            </a:endParaRPr>
          </a:p>
        </p:txBody>
      </p:sp>
      <p:sp>
        <p:nvSpPr>
          <p:cNvPr id="45" name="TextBox 21"/>
          <p:cNvSpPr txBox="1"/>
          <p:nvPr/>
        </p:nvSpPr>
        <p:spPr>
          <a:xfrm>
            <a:off x="3846581" y="2876789"/>
            <a:ext cx="7208000" cy="3661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40474D"/>
                </a:solidFill>
                <a:latin typeface="思源黑体 CN Normal"/>
                <a:ea typeface="微软雅黑"/>
              </a:rPr>
              <a:t>颜色识别采用阈值法和</a:t>
            </a:r>
            <a:r>
              <a:rPr lang="en-US" altLang="zh-CN" dirty="0" err="1">
                <a:solidFill>
                  <a:srgbClr val="40474D"/>
                </a:solidFill>
                <a:latin typeface="思源黑体 CN Normal"/>
                <a:ea typeface="微软雅黑"/>
              </a:rPr>
              <a:t>opencv</a:t>
            </a:r>
            <a:r>
              <a:rPr lang="zh-CN" altLang="en-US" dirty="0">
                <a:solidFill>
                  <a:srgbClr val="40474D"/>
                </a:solidFill>
                <a:latin typeface="思源黑体 CN Normal"/>
                <a:ea typeface="微软雅黑"/>
              </a:rPr>
              <a:t>，计算量小，鲁棒性强</a:t>
            </a:r>
            <a:endParaRPr lang="en-US" altLang="zh-CN" dirty="0">
              <a:solidFill>
                <a:srgbClr val="40474D"/>
              </a:solidFill>
              <a:latin typeface="思源黑体 CN Normal"/>
              <a:ea typeface="微软雅黑"/>
            </a:endParaRPr>
          </a:p>
        </p:txBody>
      </p:sp>
      <p:sp>
        <p:nvSpPr>
          <p:cNvPr id="66" name="TextBox 22"/>
          <p:cNvSpPr txBox="1"/>
          <p:nvPr/>
        </p:nvSpPr>
        <p:spPr>
          <a:xfrm>
            <a:off x="1084533" y="3988043"/>
            <a:ext cx="2364835" cy="3966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accent3"/>
                </a:solidFill>
                <a:latin typeface="+mj-ea"/>
                <a:ea typeface="+mj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FFFFFF"/>
                </a:solidFill>
                <a:latin typeface="思源黑体 CN Normal"/>
                <a:ea typeface="微软雅黑"/>
              </a:rPr>
              <a:t>舵机控制</a:t>
            </a:r>
            <a:endParaRPr lang="en-US" altLang="zh-CN" sz="2000" dirty="0">
              <a:solidFill>
                <a:srgbClr val="FFFFFF"/>
              </a:solidFill>
              <a:latin typeface="思源黑体 CN Normal"/>
              <a:ea typeface="微软雅黑"/>
            </a:endParaRPr>
          </a:p>
        </p:txBody>
      </p:sp>
      <p:sp>
        <p:nvSpPr>
          <p:cNvPr id="67" name="TextBox 23"/>
          <p:cNvSpPr txBox="1"/>
          <p:nvPr/>
        </p:nvSpPr>
        <p:spPr>
          <a:xfrm>
            <a:off x="3850182" y="3831650"/>
            <a:ext cx="7208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40474D"/>
                </a:solidFill>
                <a:latin typeface="思源黑体 CN Normal"/>
                <a:ea typeface="微软雅黑"/>
              </a:rPr>
              <a:t>采用定时器</a:t>
            </a:r>
            <a:r>
              <a:rPr lang="en-US" altLang="zh-CN" dirty="0">
                <a:solidFill>
                  <a:srgbClr val="40474D"/>
                </a:solidFill>
                <a:latin typeface="思源黑体 CN Normal"/>
                <a:ea typeface="微软雅黑"/>
              </a:rPr>
              <a:t>+</a:t>
            </a:r>
            <a:r>
              <a:rPr lang="zh-CN" altLang="en-US" dirty="0">
                <a:solidFill>
                  <a:srgbClr val="40474D"/>
                </a:solidFill>
                <a:latin typeface="思源黑体 CN Normal"/>
                <a:ea typeface="微软雅黑"/>
              </a:rPr>
              <a:t>中断的方式产生</a:t>
            </a:r>
            <a:r>
              <a:rPr lang="en-US" altLang="zh-CN" dirty="0">
                <a:solidFill>
                  <a:srgbClr val="40474D"/>
                </a:solidFill>
                <a:latin typeface="思源黑体 CN Normal"/>
                <a:ea typeface="微软雅黑"/>
              </a:rPr>
              <a:t>PWM</a:t>
            </a:r>
            <a:r>
              <a:rPr lang="zh-CN" altLang="en-US" dirty="0">
                <a:solidFill>
                  <a:srgbClr val="40474D"/>
                </a:solidFill>
                <a:latin typeface="思源黑体 CN Normal"/>
                <a:ea typeface="微软雅黑"/>
              </a:rPr>
              <a:t>，可以同时控制多路舵机的运转，且使舵机之间动作延迟降到最低</a:t>
            </a:r>
          </a:p>
        </p:txBody>
      </p:sp>
      <p:sp>
        <p:nvSpPr>
          <p:cNvPr id="68" name="TextBox 24"/>
          <p:cNvSpPr txBox="1"/>
          <p:nvPr/>
        </p:nvSpPr>
        <p:spPr>
          <a:xfrm>
            <a:off x="1084533" y="5124873"/>
            <a:ext cx="2364835" cy="3966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accent3"/>
                </a:solidFill>
                <a:latin typeface="+mj-ea"/>
                <a:ea typeface="+mj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FFFFFF"/>
                </a:solidFill>
                <a:latin typeface="思源黑体 CN Normal"/>
                <a:ea typeface="微软雅黑"/>
              </a:rPr>
              <a:t>插补算法</a:t>
            </a:r>
            <a:endParaRPr lang="en-US" altLang="zh-CN" sz="2000" dirty="0">
              <a:solidFill>
                <a:srgbClr val="FFFFFF"/>
              </a:solidFill>
              <a:latin typeface="思源黑体 CN Normal"/>
              <a:ea typeface="微软雅黑"/>
            </a:endParaRPr>
          </a:p>
        </p:txBody>
      </p:sp>
      <p:sp>
        <p:nvSpPr>
          <p:cNvPr id="69" name="TextBox 25"/>
          <p:cNvSpPr txBox="1"/>
          <p:nvPr/>
        </p:nvSpPr>
        <p:spPr>
          <a:xfrm>
            <a:off x="3846581" y="4964544"/>
            <a:ext cx="7208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40474D"/>
                </a:solidFill>
                <a:latin typeface="思源黑体 CN Normal"/>
                <a:ea typeface="微软雅黑"/>
              </a:rPr>
              <a:t>将舵机速度控制插补算法利用到</a:t>
            </a:r>
            <a:r>
              <a:rPr lang="en-US" altLang="zh-CN" dirty="0">
                <a:solidFill>
                  <a:srgbClr val="40474D"/>
                </a:solidFill>
                <a:latin typeface="思源黑体 CN Normal"/>
                <a:ea typeface="微软雅黑"/>
              </a:rPr>
              <a:t>PWM</a:t>
            </a:r>
            <a:r>
              <a:rPr lang="zh-CN" altLang="en-US" dirty="0">
                <a:solidFill>
                  <a:srgbClr val="40474D"/>
                </a:solidFill>
                <a:latin typeface="思源黑体 CN Normal"/>
                <a:ea typeface="微软雅黑"/>
              </a:rPr>
              <a:t>产生之中，使舵机可以以均匀的速度运转，可以使得整个舵机的还原工程更加平稳和稳定。</a:t>
            </a:r>
            <a:endParaRPr lang="en-US" altLang="zh-CN" dirty="0">
              <a:solidFill>
                <a:srgbClr val="40474D"/>
              </a:solidFill>
              <a:latin typeface="思源黑体 CN Normal"/>
              <a:ea typeface="微软雅黑"/>
            </a:endParaRPr>
          </a:p>
        </p:txBody>
      </p:sp>
      <p:sp>
        <p:nvSpPr>
          <p:cNvPr id="70" name="Text Box 7"/>
          <p:cNvSpPr txBox="1"/>
          <p:nvPr/>
        </p:nvSpPr>
        <p:spPr>
          <a:xfrm>
            <a:off x="1291182" y="381949"/>
            <a:ext cx="10746059" cy="4271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450340"/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cs typeface="+mn-ea"/>
                <a:sym typeface="+mn-lt"/>
              </a:rPr>
              <a:t>创新点</a:t>
            </a:r>
            <a:endParaRPr lang="en-US" altLang="zh-CN" sz="2400" b="1" spc="3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/>
              <a:cs typeface="+mn-ea"/>
              <a:sym typeface="+mn-lt"/>
            </a:endParaRPr>
          </a:p>
        </p:txBody>
      </p:sp>
      <p:sp>
        <p:nvSpPr>
          <p:cNvPr id="71" name="椭圆 4"/>
          <p:cNvSpPr/>
          <p:nvPr/>
        </p:nvSpPr>
        <p:spPr>
          <a:xfrm>
            <a:off x="641339" y="458379"/>
            <a:ext cx="463232" cy="463232"/>
          </a:xfrm>
          <a:prstGeom prst="ellipse">
            <a:avLst/>
          </a:prstGeom>
          <a:solidFill>
            <a:srgbClr val="01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/>
          </a:p>
        </p:txBody>
      </p:sp>
      <p:sp>
        <p:nvSpPr>
          <p:cNvPr id="72" name="椭圆 5"/>
          <p:cNvSpPr/>
          <p:nvPr/>
        </p:nvSpPr>
        <p:spPr>
          <a:xfrm>
            <a:off x="358543" y="407199"/>
            <a:ext cx="565592" cy="565592"/>
          </a:xfrm>
          <a:prstGeom prst="ellipse">
            <a:avLst/>
          </a:prstGeom>
          <a:solidFill>
            <a:srgbClr val="016565">
              <a:alpha val="6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31777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/>
      <p:bldP spid="39" grpId="0"/>
      <p:bldP spid="42" grpId="0"/>
      <p:bldP spid="45" grpId="0"/>
      <p:bldP spid="66" grpId="0"/>
      <p:bldP spid="67" grpId="0"/>
      <p:bldP spid="68" grpId="0"/>
      <p:bldP spid="6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7487119" y="-5088969"/>
            <a:ext cx="9011760" cy="9011760"/>
          </a:xfrm>
          <a:prstGeom prst="ellipse">
            <a:avLst/>
          </a:prstGeom>
          <a:solidFill>
            <a:srgbClr val="01656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/>
          </a:p>
        </p:txBody>
      </p:sp>
      <p:sp>
        <p:nvSpPr>
          <p:cNvPr id="9" name="椭圆 8"/>
          <p:cNvSpPr/>
          <p:nvPr/>
        </p:nvSpPr>
        <p:spPr>
          <a:xfrm>
            <a:off x="-463931" y="6419849"/>
            <a:ext cx="3087211" cy="3087211"/>
          </a:xfrm>
          <a:prstGeom prst="ellipse">
            <a:avLst/>
          </a:prstGeom>
          <a:solidFill>
            <a:srgbClr val="01656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/>
          </a:p>
        </p:txBody>
      </p:sp>
      <p:sp>
        <p:nvSpPr>
          <p:cNvPr id="10" name="椭圆 9"/>
          <p:cNvSpPr/>
          <p:nvPr/>
        </p:nvSpPr>
        <p:spPr>
          <a:xfrm>
            <a:off x="-1804688" y="5166853"/>
            <a:ext cx="3087211" cy="3087211"/>
          </a:xfrm>
          <a:prstGeom prst="ellipse">
            <a:avLst/>
          </a:prstGeom>
          <a:solidFill>
            <a:srgbClr val="016565">
              <a:alpha val="58824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/>
          </a:p>
        </p:txBody>
      </p:sp>
      <p:sp>
        <p:nvSpPr>
          <p:cNvPr id="14" name="文本框 13"/>
          <p:cNvSpPr txBox="1"/>
          <p:nvPr/>
        </p:nvSpPr>
        <p:spPr>
          <a:xfrm>
            <a:off x="1387754" y="3721086"/>
            <a:ext cx="5580205" cy="186948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zh-CN" altLang="en-US" sz="5400" b="1">
                <a:solidFill>
                  <a:prstClr val="black">
                    <a:lumMod val="85000"/>
                    <a:lumOff val="15000"/>
                  </a:prstClr>
                </a:solidFill>
                <a:latin typeface="思源黑体 CN Normal"/>
                <a:ea typeface="微软雅黑"/>
                <a:cs typeface="+mn-ea"/>
                <a:sym typeface="+mn-lt"/>
              </a:rPr>
              <a:t>前景展望</a:t>
            </a:r>
            <a:endParaRPr lang="en-US" altLang="zh-CN" sz="5400" b="1">
              <a:solidFill>
                <a:prstClr val="black">
                  <a:lumMod val="85000"/>
                  <a:lumOff val="15000"/>
                </a:prstClr>
              </a:solidFill>
              <a:latin typeface="思源黑体 CN Normal"/>
              <a:ea typeface="微软雅黑"/>
              <a:cs typeface="+mn-ea"/>
              <a:sym typeface="+mn-lt"/>
            </a:endParaRPr>
          </a:p>
        </p:txBody>
      </p:sp>
      <p:pic>
        <p:nvPicPr>
          <p:cNvPr id="4" name="图片 3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365432" y="1465844"/>
            <a:ext cx="3670295" cy="3670295"/>
          </a:xfrm>
          <a:prstGeom prst="ellipse">
            <a:avLst/>
          </a:prstGeom>
          <a:ln w="63500" cap="rnd">
            <a:solidFill>
              <a:schemeClr val="bg1"/>
            </a:solidFill>
          </a:ln>
          <a:effectLst/>
        </p:spPr>
      </p:pic>
      <p:sp>
        <p:nvSpPr>
          <p:cNvPr id="15" name="椭圆 14"/>
          <p:cNvSpPr/>
          <p:nvPr/>
        </p:nvSpPr>
        <p:spPr>
          <a:xfrm>
            <a:off x="924522" y="751862"/>
            <a:ext cx="463232" cy="463232"/>
          </a:xfrm>
          <a:prstGeom prst="ellipse">
            <a:avLst/>
          </a:prstGeom>
          <a:solidFill>
            <a:srgbClr val="01656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/>
          </a:p>
        </p:txBody>
      </p:sp>
      <p:sp>
        <p:nvSpPr>
          <p:cNvPr id="16" name="椭圆 15"/>
          <p:cNvSpPr/>
          <p:nvPr/>
        </p:nvSpPr>
        <p:spPr>
          <a:xfrm>
            <a:off x="566522" y="409816"/>
            <a:ext cx="716001" cy="716001"/>
          </a:xfrm>
          <a:prstGeom prst="ellipse">
            <a:avLst/>
          </a:prstGeom>
          <a:solidFill>
            <a:srgbClr val="016565">
              <a:alpha val="6392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/>
          </a:p>
        </p:txBody>
      </p:sp>
      <p:sp>
        <p:nvSpPr>
          <p:cNvPr id="17" name="文本框 16"/>
          <p:cNvSpPr txBox="1"/>
          <p:nvPr/>
        </p:nvSpPr>
        <p:spPr>
          <a:xfrm>
            <a:off x="1387754" y="2468090"/>
            <a:ext cx="4504661" cy="1098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>
                <a:solidFill>
                  <a:prstClr val="black">
                    <a:lumMod val="85000"/>
                    <a:lumOff val="15000"/>
                  </a:prstClr>
                </a:solidFill>
                <a:latin typeface="思源黑体 CN Normal"/>
                <a:ea typeface="微软雅黑"/>
                <a:cs typeface="+mn-ea"/>
                <a:sym typeface="+mn-lt"/>
              </a:rPr>
              <a:t>PART 5</a:t>
            </a:r>
          </a:p>
        </p:txBody>
      </p:sp>
    </p:spTree>
    <p:extLst>
      <p:ext uri="{BB962C8B-B14F-4D97-AF65-F5344CB8AC3E}">
        <p14:creationId xmlns:p14="http://schemas.microsoft.com/office/powerpoint/2010/main" val="4573064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 prLst="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 prLst="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 prLst="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 prLst="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 prLst="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5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 prLst="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1" animBg="1"/>
      <p:bldP spid="10" grpId="2" animBg="1"/>
      <p:bldP spid="14" grpId="3"/>
      <p:bldP spid="15" grpId="4" animBg="1"/>
      <p:bldP spid="16" grpId="5" animBg="1"/>
      <p:bldP spid="17" grpId="6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>
            <a:extLst>
              <a:ext uri="{FF2B5EF4-FFF2-40B4-BE49-F238E27FC236}">
                <a16:creationId xmlns:a16="http://schemas.microsoft.com/office/drawing/2014/main" id="{FF0B3EB2-8652-4FB6-8AE3-C386F6045724}"/>
              </a:ext>
            </a:extLst>
          </p:cNvPr>
          <p:cNvSpPr/>
          <p:nvPr/>
        </p:nvSpPr>
        <p:spPr>
          <a:xfrm>
            <a:off x="1910212" y="1996706"/>
            <a:ext cx="8544997" cy="119076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698500" dist="419100" dir="2700000" algn="tl" rotWithShape="0">
              <a:prstClr val="black">
                <a:alpha val="5000"/>
              </a:prstClr>
            </a:outerShdw>
          </a:effectLst>
        </p:spPr>
        <p:txBody>
          <a:bodyPr rtlCol="0" anchor="ctr"/>
          <a:lstStyle/>
          <a:p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一体化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用户通过将魔方放到固定的位置，机器人会自动将魔方传送到识别还原位置，当魔方还原完之后，机器人会将魔方传送到规定的位置，给用户更好的体验，使机器人更智能化。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4719557-DBC3-41A7-B378-2B8F713A16B3}"/>
              </a:ext>
            </a:extLst>
          </p:cNvPr>
          <p:cNvSpPr txBox="1"/>
          <p:nvPr/>
        </p:nvSpPr>
        <p:spPr>
          <a:xfrm>
            <a:off x="872955" y="1355071"/>
            <a:ext cx="1657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1.</a:t>
            </a:r>
            <a:r>
              <a:rPr lang="zh-CN" altLang="en-US" sz="2000" dirty="0"/>
              <a:t>机械智能化</a:t>
            </a:r>
          </a:p>
        </p:txBody>
      </p:sp>
      <p:sp>
        <p:nvSpPr>
          <p:cNvPr id="44" name="圆角矩形 32">
            <a:extLst>
              <a:ext uri="{FF2B5EF4-FFF2-40B4-BE49-F238E27FC236}">
                <a16:creationId xmlns:a16="http://schemas.microsoft.com/office/drawing/2014/main" id="{DF89203E-9E65-4BB0-BE68-512173248ED2}"/>
              </a:ext>
            </a:extLst>
          </p:cNvPr>
          <p:cNvSpPr/>
          <p:nvPr/>
        </p:nvSpPr>
        <p:spPr>
          <a:xfrm>
            <a:off x="2062503" y="378713"/>
            <a:ext cx="8066993" cy="650206"/>
          </a:xfrm>
          <a:prstGeom prst="roundRect">
            <a:avLst/>
          </a:prstGeom>
          <a:solidFill>
            <a:srgbClr val="01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黑体 CN Normal"/>
                <a:ea typeface="微软雅黑" panose="020B0503020204020204" pitchFamily="34" charset="-122"/>
              </a:rPr>
              <a:t>5.</a:t>
            </a:r>
            <a:r>
              <a:rPr lang="zh-CN" altLang="en-US" sz="2400" dirty="0">
                <a:latin typeface="思源黑体 CN Normal"/>
                <a:ea typeface="微软雅黑" panose="020B0503020204020204" pitchFamily="34" charset="-122"/>
              </a:rPr>
              <a:t>前景展望</a:t>
            </a:r>
            <a:endParaRPr lang="en-US" altLang="zh-CN" sz="2400" dirty="0">
              <a:latin typeface="思源黑体 CN Normal"/>
              <a:ea typeface="微软雅黑" panose="020B0503020204020204" pitchFamily="34" charset="-122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8E47FA01-7D3E-4F8B-82DA-ED2809687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503" y="3428999"/>
            <a:ext cx="3529889" cy="31073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34322562-9B0F-424F-9CD8-537A336B38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793" y="3428999"/>
            <a:ext cx="3533528" cy="31073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718829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 prLst="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" grpId="0"/>
      <p:bldP spid="4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>
            <a:extLst>
              <a:ext uri="{FF2B5EF4-FFF2-40B4-BE49-F238E27FC236}">
                <a16:creationId xmlns:a16="http://schemas.microsoft.com/office/drawing/2014/main" id="{FF0B3EB2-8652-4FB6-8AE3-C386F6045724}"/>
              </a:ext>
            </a:extLst>
          </p:cNvPr>
          <p:cNvSpPr/>
          <p:nvPr/>
        </p:nvSpPr>
        <p:spPr>
          <a:xfrm>
            <a:off x="1910212" y="1996706"/>
            <a:ext cx="8544997" cy="119076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698500" dist="419100" dir="2700000" algn="tl" rotWithShape="0">
              <a:prstClr val="black">
                <a:alpha val="5000"/>
              </a:prstClr>
            </a:outerShdw>
          </a:effectLst>
        </p:spPr>
        <p:txBody>
          <a:bodyPr rtlCol="0" anchor="ctr"/>
          <a:lstStyle/>
          <a:p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将机械部分相结合，充分利用软件调控实现对舵机误差的补偿，使舵机可以精准实现还原过程。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4719557-DBC3-41A7-B378-2B8F713A16B3}"/>
              </a:ext>
            </a:extLst>
          </p:cNvPr>
          <p:cNvSpPr txBox="1"/>
          <p:nvPr/>
        </p:nvSpPr>
        <p:spPr>
          <a:xfrm>
            <a:off x="872955" y="1355071"/>
            <a:ext cx="1606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2.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控制</a:t>
            </a:r>
            <a:r>
              <a:rPr lang="zh-CN" altLang="en-US" sz="2000" dirty="0"/>
              <a:t>智能化</a:t>
            </a:r>
          </a:p>
        </p:txBody>
      </p:sp>
      <p:sp>
        <p:nvSpPr>
          <p:cNvPr id="44" name="圆角矩形 32">
            <a:extLst>
              <a:ext uri="{FF2B5EF4-FFF2-40B4-BE49-F238E27FC236}">
                <a16:creationId xmlns:a16="http://schemas.microsoft.com/office/drawing/2014/main" id="{DF89203E-9E65-4BB0-BE68-512173248ED2}"/>
              </a:ext>
            </a:extLst>
          </p:cNvPr>
          <p:cNvSpPr/>
          <p:nvPr/>
        </p:nvSpPr>
        <p:spPr>
          <a:xfrm>
            <a:off x="2062503" y="378713"/>
            <a:ext cx="8066993" cy="650206"/>
          </a:xfrm>
          <a:prstGeom prst="roundRect">
            <a:avLst/>
          </a:prstGeom>
          <a:solidFill>
            <a:srgbClr val="01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黑体 CN Normal"/>
                <a:ea typeface="微软雅黑" panose="020B0503020204020204" pitchFamily="34" charset="-122"/>
              </a:rPr>
              <a:t>5.</a:t>
            </a:r>
            <a:r>
              <a:rPr lang="zh-CN" altLang="en-US" sz="2400" dirty="0">
                <a:latin typeface="思源黑体 CN Normal"/>
                <a:ea typeface="微软雅黑" panose="020B0503020204020204" pitchFamily="34" charset="-122"/>
              </a:rPr>
              <a:t>前景展望</a:t>
            </a:r>
            <a:endParaRPr lang="en-US" altLang="zh-CN" sz="2400" dirty="0">
              <a:latin typeface="思源黑体 CN Normal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96683C-3F63-4BFE-A98A-9F9BFFAE3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922" y="3428858"/>
            <a:ext cx="4185788" cy="31393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8E8E8F7-B27C-4F48-B201-75C17117D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463" y="3428999"/>
            <a:ext cx="3797746" cy="3139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883580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 prLst="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" grpId="0"/>
      <p:bldP spid="4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>
            <a:extLst>
              <a:ext uri="{FF2B5EF4-FFF2-40B4-BE49-F238E27FC236}">
                <a16:creationId xmlns:a16="http://schemas.microsoft.com/office/drawing/2014/main" id="{FF0B3EB2-8652-4FB6-8AE3-C386F6045724}"/>
              </a:ext>
            </a:extLst>
          </p:cNvPr>
          <p:cNvSpPr/>
          <p:nvPr/>
        </p:nvSpPr>
        <p:spPr>
          <a:xfrm>
            <a:off x="2104843" y="1836913"/>
            <a:ext cx="4036631" cy="209918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698500" dist="419100" dir="2700000" algn="tl" rotWithShape="0">
              <a:prstClr val="black">
                <a:alpha val="5000"/>
              </a:prstClr>
            </a:outerShdw>
          </a:effectLst>
        </p:spPr>
        <p:txBody>
          <a:bodyPr rtlCol="0" anchor="ctr"/>
          <a:lstStyle/>
          <a:p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en-US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在魔方还原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en-US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中增加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3D</a:t>
            </a:r>
            <a:r>
              <a:rPr lang="zh-CN" altLang="en-US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魔方还原模块，用户可以通过手机模拟，实现在线玩转魔方，通过提供还原步骤和“一键还原”按钮，使得用用户在手机上也同样体验到魔方还原的快乐。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4719557-DBC3-41A7-B378-2B8F713A16B3}"/>
              </a:ext>
            </a:extLst>
          </p:cNvPr>
          <p:cNvSpPr txBox="1"/>
          <p:nvPr/>
        </p:nvSpPr>
        <p:spPr>
          <a:xfrm>
            <a:off x="872955" y="1355071"/>
            <a:ext cx="2125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2.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视觉显示</a:t>
            </a:r>
            <a:r>
              <a:rPr lang="en-US" altLang="zh-CN" kern="100" dirty="0"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kern="100" dirty="0">
                <a:ea typeface="宋体" panose="02010600030101010101" pitchFamily="2" charset="-122"/>
                <a:cs typeface="Times New Roman" panose="02020603050405020304" pitchFamily="18" charset="0"/>
              </a:rPr>
              <a:t>可视化</a:t>
            </a:r>
            <a:r>
              <a:rPr lang="en-US" altLang="zh-CN" kern="100" dirty="0"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en-US" sz="2000" dirty="0"/>
          </a:p>
        </p:txBody>
      </p:sp>
      <p:sp>
        <p:nvSpPr>
          <p:cNvPr id="44" name="圆角矩形 32">
            <a:extLst>
              <a:ext uri="{FF2B5EF4-FFF2-40B4-BE49-F238E27FC236}">
                <a16:creationId xmlns:a16="http://schemas.microsoft.com/office/drawing/2014/main" id="{DF89203E-9E65-4BB0-BE68-512173248ED2}"/>
              </a:ext>
            </a:extLst>
          </p:cNvPr>
          <p:cNvSpPr/>
          <p:nvPr/>
        </p:nvSpPr>
        <p:spPr>
          <a:xfrm>
            <a:off x="2062503" y="378713"/>
            <a:ext cx="8157943" cy="650206"/>
          </a:xfrm>
          <a:prstGeom prst="roundRect">
            <a:avLst/>
          </a:prstGeom>
          <a:solidFill>
            <a:srgbClr val="01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黑体 CN Normal"/>
                <a:ea typeface="微软雅黑" panose="020B0503020204020204" pitchFamily="34" charset="-122"/>
              </a:rPr>
              <a:t>5.</a:t>
            </a:r>
            <a:r>
              <a:rPr lang="zh-CN" altLang="en-US" sz="2400" dirty="0">
                <a:latin typeface="思源黑体 CN Normal"/>
                <a:ea typeface="微软雅黑" panose="020B0503020204020204" pitchFamily="34" charset="-122"/>
              </a:rPr>
              <a:t>前景展望</a:t>
            </a:r>
            <a:endParaRPr lang="en-US" altLang="zh-CN" sz="2400" dirty="0">
              <a:latin typeface="思源黑体 CN Normal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1289DE-E6EE-48B7-ADDA-C0B10FF3F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337" y="1264667"/>
            <a:ext cx="3726817" cy="26714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B8CDD78-29A4-43B0-8665-BCD731E6B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5905" y="4199953"/>
            <a:ext cx="8305884" cy="249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0635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 prLst="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" grpId="0"/>
      <p:bldP spid="4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460712A8-10C4-4311-94BF-8EAC514BE96E}"/>
              </a:ext>
            </a:extLst>
          </p:cNvPr>
          <p:cNvGrpSpPr/>
          <p:nvPr/>
        </p:nvGrpSpPr>
        <p:grpSpPr>
          <a:xfrm>
            <a:off x="2761986" y="3954274"/>
            <a:ext cx="403123" cy="259556"/>
            <a:chOff x="2282620" y="3531317"/>
            <a:chExt cx="403123" cy="259556"/>
          </a:xfrm>
          <a:effectLst>
            <a:outerShdw blurRad="50800" dist="38100" dir="2700000" algn="tl" rotWithShape="0">
              <a:schemeClr val="accent1">
                <a:lumMod val="50000"/>
                <a:alpha val="40000"/>
              </a:schemeClr>
            </a:outerShdw>
          </a:effectLst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897A1B63-09B1-4A02-84A1-CB7BE371838D}"/>
                </a:ext>
              </a:extLst>
            </p:cNvPr>
            <p:cNvCxnSpPr/>
            <p:nvPr/>
          </p:nvCxnSpPr>
          <p:spPr>
            <a:xfrm>
              <a:off x="2282620" y="3531317"/>
              <a:ext cx="403123" cy="0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6424D81F-64DF-4C36-A7B9-EF7D692EEBA2}"/>
                </a:ext>
              </a:extLst>
            </p:cNvPr>
            <p:cNvCxnSpPr/>
            <p:nvPr/>
          </p:nvCxnSpPr>
          <p:spPr>
            <a:xfrm>
              <a:off x="2400300" y="3661095"/>
              <a:ext cx="285443" cy="0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B60D8D80-60BF-4018-A831-3C9C9E6BBBB1}"/>
                </a:ext>
              </a:extLst>
            </p:cNvPr>
            <p:cNvCxnSpPr/>
            <p:nvPr/>
          </p:nvCxnSpPr>
          <p:spPr>
            <a:xfrm>
              <a:off x="2512219" y="3790873"/>
              <a:ext cx="173524" cy="0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70DFA2A-A56E-4696-BD28-4B06208C5C59}"/>
              </a:ext>
            </a:extLst>
          </p:cNvPr>
          <p:cNvGrpSpPr/>
          <p:nvPr/>
        </p:nvGrpSpPr>
        <p:grpSpPr>
          <a:xfrm flipH="1">
            <a:off x="9250521" y="3954274"/>
            <a:ext cx="403123" cy="259556"/>
            <a:chOff x="2282620" y="3531317"/>
            <a:chExt cx="403123" cy="259556"/>
          </a:xfrm>
          <a:effectLst>
            <a:outerShdw blurRad="50800" dist="38100" dir="2700000" algn="tl" rotWithShape="0">
              <a:schemeClr val="accent1">
                <a:lumMod val="50000"/>
                <a:alpha val="40000"/>
              </a:schemeClr>
            </a:outerShdw>
          </a:effectLst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2CC3F790-40A1-4E02-9937-E25C28BDE036}"/>
                </a:ext>
              </a:extLst>
            </p:cNvPr>
            <p:cNvCxnSpPr/>
            <p:nvPr/>
          </p:nvCxnSpPr>
          <p:spPr>
            <a:xfrm>
              <a:off x="2282620" y="3531317"/>
              <a:ext cx="403123" cy="0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857D16A3-E6ED-4CFB-A67D-FC229EB752FB}"/>
                </a:ext>
              </a:extLst>
            </p:cNvPr>
            <p:cNvCxnSpPr/>
            <p:nvPr/>
          </p:nvCxnSpPr>
          <p:spPr>
            <a:xfrm>
              <a:off x="2400300" y="3661095"/>
              <a:ext cx="285443" cy="0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9D80576D-8346-4DB9-B077-78D20A9DBA06}"/>
                </a:ext>
              </a:extLst>
            </p:cNvPr>
            <p:cNvCxnSpPr/>
            <p:nvPr/>
          </p:nvCxnSpPr>
          <p:spPr>
            <a:xfrm>
              <a:off x="2512219" y="3790873"/>
              <a:ext cx="173524" cy="0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68CECD5D-0AB9-42A2-8A02-01DAA6537E82}"/>
              </a:ext>
            </a:extLst>
          </p:cNvPr>
          <p:cNvSpPr txBox="1"/>
          <p:nvPr/>
        </p:nvSpPr>
        <p:spPr>
          <a:xfrm>
            <a:off x="3458134" y="3429000"/>
            <a:ext cx="55187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>
                <a:latin typeface="华光综艺_CNKI" panose="02000500000000000000" pitchFamily="2" charset="-122"/>
                <a:ea typeface="华光综艺_CNKI" panose="02000500000000000000" pitchFamily="2" charset="-122"/>
              </a:rPr>
              <a:t>解魔方机器人</a:t>
            </a:r>
            <a:endParaRPr lang="zh-CN" altLang="en-US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21913F-CA06-492E-A82D-0EBE10BC8E47}"/>
              </a:ext>
            </a:extLst>
          </p:cNvPr>
          <p:cNvSpPr txBox="1"/>
          <p:nvPr/>
        </p:nvSpPr>
        <p:spPr>
          <a:xfrm>
            <a:off x="2171970" y="1681018"/>
            <a:ext cx="80910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/>
              <a:t>请老师批评指教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5E3302B-EC8D-4045-BD9C-4D8D7565ECCA}"/>
              </a:ext>
            </a:extLst>
          </p:cNvPr>
          <p:cNvCxnSpPr/>
          <p:nvPr/>
        </p:nvCxnSpPr>
        <p:spPr>
          <a:xfrm>
            <a:off x="587828" y="3129808"/>
            <a:ext cx="11016343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3013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58"/>
          <p:cNvSpPr txBox="1"/>
          <p:nvPr/>
        </p:nvSpPr>
        <p:spPr>
          <a:xfrm>
            <a:off x="3045950" y="1842704"/>
            <a:ext cx="1427784" cy="264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hangingPunct="1"/>
            <a:r>
              <a:rPr lang="en-US" altLang="zh-CN" sz="16600" b="1">
                <a:gradFill flip="none" rotWithShape="1">
                  <a:gsLst>
                    <a:gs pos="16000">
                      <a:schemeClr val="tx1">
                        <a:lumMod val="50000"/>
                        <a:lumOff val="50000"/>
                      </a:schemeClr>
                    </a:gs>
                    <a:gs pos="92000">
                      <a:schemeClr val="tx1">
                        <a:lumMod val="65000"/>
                        <a:lumOff val="35000"/>
                        <a:alpha val="0"/>
                      </a:schemeClr>
                    </a:gs>
                  </a:gsLst>
                  <a:lin ang="0" scaled="0"/>
                  <a:tileRect/>
                </a:gradFill>
                <a:latin typeface="思源黑体 CN Normal"/>
                <a:ea typeface="微软雅黑" pitchFamily="34" charset="-122"/>
              </a:rPr>
              <a:t>T</a:t>
            </a:r>
            <a:endParaRPr lang="zh-CN" altLang="en-US" sz="16600" b="1" dirty="0">
              <a:gradFill flip="none" rotWithShape="1">
                <a:gsLst>
                  <a:gs pos="16000">
                    <a:schemeClr val="tx1">
                      <a:lumMod val="50000"/>
                      <a:lumOff val="50000"/>
                    </a:schemeClr>
                  </a:gs>
                  <a:gs pos="92000">
                    <a:schemeClr val="tx1">
                      <a:lumMod val="65000"/>
                      <a:lumOff val="35000"/>
                      <a:alpha val="0"/>
                    </a:schemeClr>
                  </a:gs>
                </a:gsLst>
                <a:lin ang="0" scaled="0"/>
                <a:tileRect/>
              </a:gradFill>
              <a:latin typeface="思源等宽 N"/>
              <a:ea typeface="微软雅黑" pitchFamily="34" charset="-122"/>
            </a:endParaRPr>
          </a:p>
        </p:txBody>
      </p:sp>
      <p:sp>
        <p:nvSpPr>
          <p:cNvPr id="5" name="文本框 58"/>
          <p:cNvSpPr txBox="1"/>
          <p:nvPr/>
        </p:nvSpPr>
        <p:spPr>
          <a:xfrm>
            <a:off x="3868817" y="1842704"/>
            <a:ext cx="1427784" cy="264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hangingPunct="1"/>
            <a:r>
              <a:rPr lang="en-US" altLang="zh-CN" sz="16600" b="1" dirty="0">
                <a:gradFill flip="none" rotWithShape="1">
                  <a:gsLst>
                    <a:gs pos="16000">
                      <a:schemeClr val="tx1">
                        <a:lumMod val="50000"/>
                        <a:lumOff val="50000"/>
                      </a:schemeClr>
                    </a:gs>
                    <a:gs pos="92000">
                      <a:schemeClr val="tx1">
                        <a:lumMod val="65000"/>
                        <a:lumOff val="35000"/>
                        <a:alpha val="0"/>
                      </a:schemeClr>
                    </a:gs>
                  </a:gsLst>
                  <a:lin ang="0" scaled="0"/>
                  <a:tileRect/>
                </a:gradFill>
                <a:latin typeface="思源黑体 CN Normal"/>
                <a:ea typeface="微软雅黑" pitchFamily="34" charset="-122"/>
              </a:rPr>
              <a:t>H</a:t>
            </a:r>
            <a:endParaRPr lang="zh-CN" altLang="en-US" sz="16600" b="1" dirty="0">
              <a:gradFill flip="none" rotWithShape="1">
                <a:gsLst>
                  <a:gs pos="16000">
                    <a:schemeClr val="tx1">
                      <a:lumMod val="50000"/>
                      <a:lumOff val="50000"/>
                    </a:schemeClr>
                  </a:gs>
                  <a:gs pos="92000">
                    <a:schemeClr val="tx1">
                      <a:lumMod val="65000"/>
                      <a:lumOff val="35000"/>
                      <a:alpha val="0"/>
                    </a:schemeClr>
                  </a:gs>
                </a:gsLst>
                <a:lin ang="0" scaled="0"/>
                <a:tileRect/>
              </a:gradFill>
              <a:latin typeface="思源等宽 N"/>
              <a:ea typeface="微软雅黑" pitchFamily="34" charset="-122"/>
            </a:endParaRPr>
          </a:p>
        </p:txBody>
      </p:sp>
      <p:sp>
        <p:nvSpPr>
          <p:cNvPr id="6" name="文本框 58"/>
          <p:cNvSpPr txBox="1"/>
          <p:nvPr/>
        </p:nvSpPr>
        <p:spPr>
          <a:xfrm>
            <a:off x="4691684" y="1842704"/>
            <a:ext cx="1427784" cy="264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hangingPunct="1"/>
            <a:r>
              <a:rPr lang="en-US" altLang="zh-CN" sz="16600" b="1" dirty="0">
                <a:gradFill flip="none" rotWithShape="1">
                  <a:gsLst>
                    <a:gs pos="16000">
                      <a:schemeClr val="tx1">
                        <a:lumMod val="50000"/>
                        <a:lumOff val="50000"/>
                      </a:schemeClr>
                    </a:gs>
                    <a:gs pos="92000">
                      <a:schemeClr val="tx1">
                        <a:lumMod val="65000"/>
                        <a:lumOff val="35000"/>
                        <a:alpha val="0"/>
                      </a:schemeClr>
                    </a:gs>
                  </a:gsLst>
                  <a:lin ang="0" scaled="0"/>
                  <a:tileRect/>
                </a:gradFill>
                <a:latin typeface="思源黑体 CN Normal"/>
                <a:ea typeface="微软雅黑" pitchFamily="34" charset="-122"/>
              </a:rPr>
              <a:t>A</a:t>
            </a:r>
            <a:endParaRPr lang="zh-CN" altLang="en-US" sz="16600" b="1" dirty="0">
              <a:gradFill flip="none" rotWithShape="1">
                <a:gsLst>
                  <a:gs pos="16000">
                    <a:schemeClr val="tx1">
                      <a:lumMod val="50000"/>
                      <a:lumOff val="50000"/>
                    </a:schemeClr>
                  </a:gs>
                  <a:gs pos="92000">
                    <a:schemeClr val="tx1">
                      <a:lumMod val="65000"/>
                      <a:lumOff val="35000"/>
                      <a:alpha val="0"/>
                    </a:schemeClr>
                  </a:gs>
                </a:gsLst>
                <a:lin ang="0" scaled="0"/>
                <a:tileRect/>
              </a:gradFill>
              <a:latin typeface="思源等宽 N"/>
              <a:ea typeface="微软雅黑" pitchFamily="34" charset="-122"/>
            </a:endParaRPr>
          </a:p>
        </p:txBody>
      </p:sp>
      <p:sp>
        <p:nvSpPr>
          <p:cNvPr id="7" name="文本框 58"/>
          <p:cNvSpPr txBox="1"/>
          <p:nvPr/>
        </p:nvSpPr>
        <p:spPr>
          <a:xfrm>
            <a:off x="5514551" y="1842704"/>
            <a:ext cx="1427784" cy="264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hangingPunct="1"/>
            <a:r>
              <a:rPr lang="en-US" altLang="zh-CN" sz="16600" b="1" dirty="0">
                <a:gradFill flip="none" rotWithShape="1">
                  <a:gsLst>
                    <a:gs pos="16000">
                      <a:schemeClr val="tx1">
                        <a:lumMod val="50000"/>
                        <a:lumOff val="50000"/>
                      </a:schemeClr>
                    </a:gs>
                    <a:gs pos="92000">
                      <a:schemeClr val="tx1">
                        <a:lumMod val="65000"/>
                        <a:lumOff val="35000"/>
                        <a:alpha val="0"/>
                      </a:schemeClr>
                    </a:gs>
                  </a:gsLst>
                  <a:lin ang="0" scaled="0"/>
                  <a:tileRect/>
                </a:gradFill>
                <a:latin typeface="思源黑体 CN Normal"/>
                <a:ea typeface="微软雅黑" pitchFamily="34" charset="-122"/>
              </a:rPr>
              <a:t>N</a:t>
            </a:r>
            <a:endParaRPr lang="zh-CN" altLang="en-US" sz="16600" b="1" dirty="0">
              <a:gradFill flip="none" rotWithShape="1">
                <a:gsLst>
                  <a:gs pos="16000">
                    <a:schemeClr val="tx1">
                      <a:lumMod val="50000"/>
                      <a:lumOff val="50000"/>
                    </a:schemeClr>
                  </a:gs>
                  <a:gs pos="92000">
                    <a:schemeClr val="tx1">
                      <a:lumMod val="65000"/>
                      <a:lumOff val="35000"/>
                      <a:alpha val="0"/>
                    </a:schemeClr>
                  </a:gs>
                </a:gsLst>
                <a:lin ang="0" scaled="0"/>
                <a:tileRect/>
              </a:gradFill>
              <a:latin typeface="思源等宽 N"/>
              <a:ea typeface="微软雅黑" pitchFamily="34" charset="-122"/>
            </a:endParaRPr>
          </a:p>
        </p:txBody>
      </p:sp>
      <p:sp>
        <p:nvSpPr>
          <p:cNvPr id="8" name="文本框 58"/>
          <p:cNvSpPr txBox="1"/>
          <p:nvPr/>
        </p:nvSpPr>
        <p:spPr>
          <a:xfrm>
            <a:off x="6337418" y="1842704"/>
            <a:ext cx="1427784" cy="264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hangingPunct="1"/>
            <a:r>
              <a:rPr lang="en-US" altLang="zh-CN" sz="16600" b="1" dirty="0">
                <a:gradFill flip="none" rotWithShape="1">
                  <a:gsLst>
                    <a:gs pos="16000">
                      <a:schemeClr val="tx1">
                        <a:lumMod val="50000"/>
                        <a:lumOff val="50000"/>
                      </a:schemeClr>
                    </a:gs>
                    <a:gs pos="92000">
                      <a:schemeClr val="tx1">
                        <a:lumMod val="65000"/>
                        <a:lumOff val="35000"/>
                        <a:alpha val="0"/>
                      </a:schemeClr>
                    </a:gs>
                  </a:gsLst>
                  <a:lin ang="0" scaled="0"/>
                  <a:tileRect/>
                </a:gradFill>
                <a:latin typeface="思源黑体 CN Normal"/>
                <a:ea typeface="微软雅黑" pitchFamily="34" charset="-122"/>
              </a:rPr>
              <a:t>K</a:t>
            </a:r>
            <a:endParaRPr lang="zh-CN" altLang="en-US" sz="16600" b="1" dirty="0">
              <a:gradFill flip="none" rotWithShape="1">
                <a:gsLst>
                  <a:gs pos="16000">
                    <a:schemeClr val="tx1">
                      <a:lumMod val="50000"/>
                      <a:lumOff val="50000"/>
                    </a:schemeClr>
                  </a:gs>
                  <a:gs pos="92000">
                    <a:schemeClr val="tx1">
                      <a:lumMod val="65000"/>
                      <a:lumOff val="35000"/>
                      <a:alpha val="0"/>
                    </a:schemeClr>
                  </a:gs>
                </a:gsLst>
                <a:lin ang="0" scaled="0"/>
                <a:tileRect/>
              </a:gradFill>
              <a:latin typeface="思源等宽 N"/>
              <a:ea typeface="微软雅黑" pitchFamily="34" charset="-122"/>
            </a:endParaRPr>
          </a:p>
        </p:txBody>
      </p:sp>
      <p:sp>
        <p:nvSpPr>
          <p:cNvPr id="9" name="文本框 58"/>
          <p:cNvSpPr txBox="1"/>
          <p:nvPr/>
        </p:nvSpPr>
        <p:spPr>
          <a:xfrm>
            <a:off x="7160284" y="1842704"/>
            <a:ext cx="1427784" cy="264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hangingPunct="1"/>
            <a:r>
              <a:rPr lang="en-US" altLang="zh-CN" sz="16600" b="1" dirty="0">
                <a:gradFill flip="none" rotWithShape="1">
                  <a:gsLst>
                    <a:gs pos="16000">
                      <a:schemeClr val="tx1">
                        <a:lumMod val="50000"/>
                        <a:lumOff val="50000"/>
                      </a:schemeClr>
                    </a:gs>
                    <a:gs pos="92000">
                      <a:schemeClr val="tx1">
                        <a:lumMod val="65000"/>
                        <a:lumOff val="35000"/>
                        <a:alpha val="0"/>
                      </a:schemeClr>
                    </a:gs>
                  </a:gsLst>
                  <a:lin ang="0" scaled="0"/>
                  <a:tileRect/>
                </a:gradFill>
                <a:latin typeface="思源黑体 CN Normal"/>
                <a:ea typeface="微软雅黑" pitchFamily="34" charset="-122"/>
              </a:rPr>
              <a:t>S</a:t>
            </a:r>
            <a:endParaRPr lang="zh-CN" altLang="en-US" sz="16600" b="1" dirty="0">
              <a:gradFill flip="none" rotWithShape="1">
                <a:gsLst>
                  <a:gs pos="16000">
                    <a:schemeClr val="tx1">
                      <a:lumMod val="50000"/>
                      <a:lumOff val="50000"/>
                    </a:schemeClr>
                  </a:gs>
                  <a:gs pos="92000">
                    <a:schemeClr val="tx1">
                      <a:lumMod val="65000"/>
                      <a:lumOff val="35000"/>
                      <a:alpha val="0"/>
                    </a:schemeClr>
                  </a:gs>
                </a:gsLst>
                <a:lin ang="0" scaled="0"/>
                <a:tileRect/>
              </a:gradFill>
              <a:latin typeface="思源等宽 N"/>
              <a:ea typeface="微软雅黑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547745" y="4068835"/>
            <a:ext cx="4915202" cy="953378"/>
            <a:chOff x="3629025" y="3688851"/>
            <a:chExt cx="4915202" cy="953378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3752849" y="4456681"/>
              <a:ext cx="160020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直接连接符 11"/>
            <p:cNvCxnSpPr/>
            <p:nvPr/>
          </p:nvCxnSpPr>
          <p:spPr>
            <a:xfrm>
              <a:off x="6832672" y="4456681"/>
              <a:ext cx="167886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" name="圆角矩形 24"/>
            <p:cNvSpPr/>
            <p:nvPr/>
          </p:nvSpPr>
          <p:spPr>
            <a:xfrm>
              <a:off x="4591050" y="4271133"/>
              <a:ext cx="3079408" cy="371096"/>
            </a:xfrm>
            <a:prstGeom prst="roundRect">
              <a:avLst>
                <a:gd name="adj" fmla="val 50000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Normal"/>
                </a:rPr>
                <a:t>2022</a:t>
              </a:r>
              <a:r>
                <a:rPr lang="zh-CN" altLang="en-US" sz="1400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等宽 N"/>
                </a:rPr>
                <a:t>年</a:t>
              </a:r>
              <a:r>
                <a:rPr lang="en-US" altLang="zh-CN" sz="1400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Normal"/>
                </a:rPr>
                <a:t>4</a:t>
              </a:r>
              <a:r>
                <a:rPr lang="zh-CN" altLang="en-US" sz="1400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等宽 N"/>
                </a:rPr>
                <a:t>月</a:t>
              </a:r>
            </a:p>
          </p:txBody>
        </p:sp>
        <p:sp>
          <p:nvSpPr>
            <p:cNvPr id="14" name="矩形: 圆角 13"/>
            <p:cNvSpPr/>
            <p:nvPr/>
          </p:nvSpPr>
          <p:spPr>
            <a:xfrm>
              <a:off x="3629025" y="3688851"/>
              <a:ext cx="4915202" cy="466725"/>
            </a:xfrm>
            <a:prstGeom prst="roundRect">
              <a:avLst>
                <a:gd name="adj" fmla="val 50000"/>
              </a:avLst>
            </a:prstGeom>
            <a:solidFill>
              <a:srgbClr val="016565"/>
            </a:solidFill>
            <a:ln w="0" cap="flat">
              <a:noFill/>
              <a:prstDash val="solid"/>
              <a:miter lim="8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endParaRPr/>
            </a:p>
          </p:txBody>
        </p:sp>
        <p:sp>
          <p:nvSpPr>
            <p:cNvPr id="15" name="文本框 59"/>
            <p:cNvSpPr txBox="1"/>
            <p:nvPr/>
          </p:nvSpPr>
          <p:spPr>
            <a:xfrm>
              <a:off x="3867150" y="3752937"/>
              <a:ext cx="453737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zh-CN" altLang="en-US" sz="1600" spc="600">
                  <a:solidFill>
                    <a:schemeClr val="bg1"/>
                  </a:solidFill>
                  <a:latin typeface="思源等宽 N"/>
                  <a:ea typeface="思源等宽 N" panose="020B0400000000000000" pitchFamily="34" charset="-122"/>
                </a:rPr>
                <a:t>感谢观看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804258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 prLst="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 prLst="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 prLst="">
                                      <p:cBhvr>
                                        <p:cTn id="1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 prLst="">
                                      <p:cBhvr>
                                        <p:cTn id="1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 prLst="">
                                      <p:cBhvr>
                                        <p:cTn id="1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 prLst="">
                                      <p:cBhvr>
                                        <p:cTn id="2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 prLst="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1"/>
      <p:bldP spid="6" grpId="2"/>
      <p:bldP spid="7" grpId="3"/>
      <p:bldP spid="8" grpId="4"/>
      <p:bldP spid="9" grpId="5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4757455" y="1566626"/>
            <a:ext cx="2994091" cy="557320"/>
            <a:chOff x="4132262" y="2102111"/>
            <a:chExt cx="4125473" cy="767916"/>
          </a:xfrm>
        </p:grpSpPr>
        <p:sp>
          <p:nvSpPr>
            <p:cNvPr id="13" name="Freeform 18"/>
            <p:cNvSpPr/>
            <p:nvPr/>
          </p:nvSpPr>
          <p:spPr>
            <a:xfrm>
              <a:off x="4132262" y="2102111"/>
              <a:ext cx="4125473" cy="767916"/>
            </a:xfrm>
            <a:custGeom>
              <a:avLst/>
              <a:gdLst>
                <a:gd name="T0" fmla="*/ 38 w 8316"/>
                <a:gd name="T1" fmla="*/ 0 h 891"/>
                <a:gd name="T2" fmla="*/ 8277 w 8316"/>
                <a:gd name="T3" fmla="*/ 0 h 891"/>
                <a:gd name="T4" fmla="*/ 8316 w 8316"/>
                <a:gd name="T5" fmla="*/ 39 h 891"/>
                <a:gd name="T6" fmla="*/ 8316 w 8316"/>
                <a:gd name="T7" fmla="*/ 852 h 891"/>
                <a:gd name="T8" fmla="*/ 8277 w 8316"/>
                <a:gd name="T9" fmla="*/ 891 h 891"/>
                <a:gd name="T10" fmla="*/ 38 w 8316"/>
                <a:gd name="T11" fmla="*/ 891 h 891"/>
                <a:gd name="T12" fmla="*/ 0 w 8316"/>
                <a:gd name="T13" fmla="*/ 852 h 891"/>
                <a:gd name="T14" fmla="*/ 0 w 8316"/>
                <a:gd name="T15" fmla="*/ 39 h 891"/>
                <a:gd name="T16" fmla="*/ 38 w 8316"/>
                <a:gd name="T17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16" h="891">
                  <a:moveTo>
                    <a:pt x="38" y="0"/>
                  </a:moveTo>
                  <a:lnTo>
                    <a:pt x="8277" y="0"/>
                  </a:lnTo>
                  <a:cubicBezTo>
                    <a:pt x="8299" y="0"/>
                    <a:pt x="8316" y="18"/>
                    <a:pt x="8316" y="39"/>
                  </a:cubicBezTo>
                  <a:lnTo>
                    <a:pt x="8316" y="852"/>
                  </a:lnTo>
                  <a:cubicBezTo>
                    <a:pt x="8316" y="874"/>
                    <a:pt x="8299" y="891"/>
                    <a:pt x="8277" y="891"/>
                  </a:cubicBezTo>
                  <a:lnTo>
                    <a:pt x="38" y="891"/>
                  </a:lnTo>
                  <a:cubicBezTo>
                    <a:pt x="17" y="891"/>
                    <a:pt x="0" y="874"/>
                    <a:pt x="0" y="852"/>
                  </a:cubicBezTo>
                  <a:lnTo>
                    <a:pt x="0" y="39"/>
                  </a:lnTo>
                  <a:cubicBezTo>
                    <a:pt x="0" y="18"/>
                    <a:pt x="17" y="0"/>
                    <a:pt x="38" y="0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/>
            </a:p>
          </p:txBody>
        </p:sp>
        <p:sp>
          <p:nvSpPr>
            <p:cNvPr id="14" name="TextBox 50"/>
            <p:cNvSpPr txBox="1"/>
            <p:nvPr/>
          </p:nvSpPr>
          <p:spPr>
            <a:xfrm>
              <a:off x="5171653" y="2169536"/>
              <a:ext cx="1950752" cy="636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zh-CN" altLang="en-US" sz="24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/>
                  <a:ea typeface="微软雅黑" panose="020B0503020204020204" pitchFamily="34" charset="-122"/>
                </a:rPr>
                <a:t>产品背景</a:t>
              </a:r>
              <a:endParaRPr lang="en-US" altLang="zh-CN" sz="2400" b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757454" y="2375663"/>
            <a:ext cx="2994092" cy="558623"/>
            <a:chOff x="4132261" y="3239091"/>
            <a:chExt cx="4125474" cy="769711"/>
          </a:xfrm>
        </p:grpSpPr>
        <p:sp>
          <p:nvSpPr>
            <p:cNvPr id="16" name="Freeform 20"/>
            <p:cNvSpPr/>
            <p:nvPr/>
          </p:nvSpPr>
          <p:spPr>
            <a:xfrm>
              <a:off x="4132261" y="3239091"/>
              <a:ext cx="4125474" cy="769711"/>
            </a:xfrm>
            <a:custGeom>
              <a:avLst/>
              <a:gdLst>
                <a:gd name="T0" fmla="*/ 38 w 8316"/>
                <a:gd name="T1" fmla="*/ 0 h 891"/>
                <a:gd name="T2" fmla="*/ 8277 w 8316"/>
                <a:gd name="T3" fmla="*/ 0 h 891"/>
                <a:gd name="T4" fmla="*/ 8316 w 8316"/>
                <a:gd name="T5" fmla="*/ 39 h 891"/>
                <a:gd name="T6" fmla="*/ 8316 w 8316"/>
                <a:gd name="T7" fmla="*/ 852 h 891"/>
                <a:gd name="T8" fmla="*/ 8277 w 8316"/>
                <a:gd name="T9" fmla="*/ 891 h 891"/>
                <a:gd name="T10" fmla="*/ 38 w 8316"/>
                <a:gd name="T11" fmla="*/ 891 h 891"/>
                <a:gd name="T12" fmla="*/ 0 w 8316"/>
                <a:gd name="T13" fmla="*/ 852 h 891"/>
                <a:gd name="T14" fmla="*/ 0 w 8316"/>
                <a:gd name="T15" fmla="*/ 39 h 891"/>
                <a:gd name="T16" fmla="*/ 38 w 8316"/>
                <a:gd name="T17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16" h="891">
                  <a:moveTo>
                    <a:pt x="38" y="0"/>
                  </a:moveTo>
                  <a:lnTo>
                    <a:pt x="8277" y="0"/>
                  </a:lnTo>
                  <a:cubicBezTo>
                    <a:pt x="8299" y="0"/>
                    <a:pt x="8316" y="18"/>
                    <a:pt x="8316" y="39"/>
                  </a:cubicBezTo>
                  <a:lnTo>
                    <a:pt x="8316" y="852"/>
                  </a:lnTo>
                  <a:cubicBezTo>
                    <a:pt x="8316" y="873"/>
                    <a:pt x="8299" y="891"/>
                    <a:pt x="8277" y="891"/>
                  </a:cubicBezTo>
                  <a:lnTo>
                    <a:pt x="38" y="891"/>
                  </a:lnTo>
                  <a:cubicBezTo>
                    <a:pt x="17" y="891"/>
                    <a:pt x="0" y="873"/>
                    <a:pt x="0" y="852"/>
                  </a:cubicBezTo>
                  <a:lnTo>
                    <a:pt x="0" y="39"/>
                  </a:lnTo>
                  <a:cubicBezTo>
                    <a:pt x="0" y="18"/>
                    <a:pt x="17" y="0"/>
                    <a:pt x="38" y="0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/>
            </a:p>
          </p:txBody>
        </p:sp>
        <p:sp>
          <p:nvSpPr>
            <p:cNvPr id="17" name="TextBox 52"/>
            <p:cNvSpPr txBox="1"/>
            <p:nvPr/>
          </p:nvSpPr>
          <p:spPr>
            <a:xfrm>
              <a:off x="5171645" y="3307130"/>
              <a:ext cx="1950752" cy="6361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000">
                  <a:solidFill>
                    <a:schemeClr val="accent1"/>
                  </a:solidFill>
                  <a:latin typeface="+mn-ea"/>
                  <a:ea typeface="+mn-ea"/>
                </a:defRPr>
              </a:lvl1pPr>
            </a:lstStyle>
            <a:p>
              <a:pPr lvl="0" algn="ctr"/>
              <a:r>
                <a:rPr lang="zh-CN" altLang="en-US" sz="24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/>
                  <a:ea typeface="微软雅黑" panose="020B0503020204020204" pitchFamily="34" charset="-122"/>
                </a:rPr>
                <a:t>功能介绍</a:t>
              </a:r>
              <a:endParaRPr lang="en-US" altLang="zh-CN" sz="2400" b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757455" y="3212294"/>
            <a:ext cx="2994091" cy="557320"/>
            <a:chOff x="4132262" y="4378854"/>
            <a:chExt cx="4125473" cy="767916"/>
          </a:xfrm>
        </p:grpSpPr>
        <p:sp>
          <p:nvSpPr>
            <p:cNvPr id="19" name="Freeform 22"/>
            <p:cNvSpPr/>
            <p:nvPr/>
          </p:nvSpPr>
          <p:spPr>
            <a:xfrm>
              <a:off x="4132262" y="4378854"/>
              <a:ext cx="4125473" cy="767916"/>
            </a:xfrm>
            <a:custGeom>
              <a:avLst/>
              <a:gdLst>
                <a:gd name="T0" fmla="*/ 38 w 8316"/>
                <a:gd name="T1" fmla="*/ 0 h 891"/>
                <a:gd name="T2" fmla="*/ 8277 w 8316"/>
                <a:gd name="T3" fmla="*/ 0 h 891"/>
                <a:gd name="T4" fmla="*/ 8316 w 8316"/>
                <a:gd name="T5" fmla="*/ 39 h 891"/>
                <a:gd name="T6" fmla="*/ 8316 w 8316"/>
                <a:gd name="T7" fmla="*/ 852 h 891"/>
                <a:gd name="T8" fmla="*/ 8277 w 8316"/>
                <a:gd name="T9" fmla="*/ 891 h 891"/>
                <a:gd name="T10" fmla="*/ 38 w 8316"/>
                <a:gd name="T11" fmla="*/ 891 h 891"/>
                <a:gd name="T12" fmla="*/ 0 w 8316"/>
                <a:gd name="T13" fmla="*/ 852 h 891"/>
                <a:gd name="T14" fmla="*/ 0 w 8316"/>
                <a:gd name="T15" fmla="*/ 39 h 891"/>
                <a:gd name="T16" fmla="*/ 38 w 8316"/>
                <a:gd name="T17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16" h="891">
                  <a:moveTo>
                    <a:pt x="38" y="0"/>
                  </a:moveTo>
                  <a:lnTo>
                    <a:pt x="8277" y="0"/>
                  </a:lnTo>
                  <a:cubicBezTo>
                    <a:pt x="8299" y="0"/>
                    <a:pt x="8316" y="17"/>
                    <a:pt x="8316" y="39"/>
                  </a:cubicBezTo>
                  <a:lnTo>
                    <a:pt x="8316" y="852"/>
                  </a:lnTo>
                  <a:cubicBezTo>
                    <a:pt x="8316" y="873"/>
                    <a:pt x="8299" y="891"/>
                    <a:pt x="8277" y="891"/>
                  </a:cubicBezTo>
                  <a:lnTo>
                    <a:pt x="38" y="891"/>
                  </a:lnTo>
                  <a:cubicBezTo>
                    <a:pt x="17" y="891"/>
                    <a:pt x="0" y="873"/>
                    <a:pt x="0" y="852"/>
                  </a:cubicBezTo>
                  <a:lnTo>
                    <a:pt x="0" y="39"/>
                  </a:lnTo>
                  <a:cubicBezTo>
                    <a:pt x="0" y="17"/>
                    <a:pt x="17" y="0"/>
                    <a:pt x="38" y="0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/>
            </a:p>
          </p:txBody>
        </p:sp>
        <p:sp>
          <p:nvSpPr>
            <p:cNvPr id="20" name="TextBox 54"/>
            <p:cNvSpPr txBox="1"/>
            <p:nvPr/>
          </p:nvSpPr>
          <p:spPr>
            <a:xfrm>
              <a:off x="5171644" y="4457729"/>
              <a:ext cx="1950752" cy="636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000">
                  <a:solidFill>
                    <a:schemeClr val="accent1"/>
                  </a:solidFill>
                  <a:latin typeface="+mn-ea"/>
                  <a:ea typeface="+mn-ea"/>
                </a:defRPr>
              </a:lvl1pPr>
            </a:lstStyle>
            <a:p>
              <a:pPr lvl="0" algn="ctr"/>
              <a:r>
                <a:rPr lang="zh-CN" altLang="en-US" sz="24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/>
                  <a:ea typeface="微软雅黑" panose="020B0503020204020204" pitchFamily="34" charset="-122"/>
                </a:rPr>
                <a:t>技术方案</a:t>
              </a:r>
              <a:endParaRPr lang="en-US" altLang="zh-CN" sz="2400" b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757454" y="4012121"/>
            <a:ext cx="2994091" cy="557320"/>
            <a:chOff x="4132262" y="5516822"/>
            <a:chExt cx="4125473" cy="767916"/>
          </a:xfrm>
        </p:grpSpPr>
        <p:sp>
          <p:nvSpPr>
            <p:cNvPr id="22" name="Freeform 24"/>
            <p:cNvSpPr/>
            <p:nvPr/>
          </p:nvSpPr>
          <p:spPr>
            <a:xfrm>
              <a:off x="4132262" y="5516822"/>
              <a:ext cx="4125473" cy="767916"/>
            </a:xfrm>
            <a:custGeom>
              <a:avLst/>
              <a:gdLst>
                <a:gd name="T0" fmla="*/ 38 w 8316"/>
                <a:gd name="T1" fmla="*/ 0 h 891"/>
                <a:gd name="T2" fmla="*/ 8277 w 8316"/>
                <a:gd name="T3" fmla="*/ 0 h 891"/>
                <a:gd name="T4" fmla="*/ 8316 w 8316"/>
                <a:gd name="T5" fmla="*/ 39 h 891"/>
                <a:gd name="T6" fmla="*/ 8316 w 8316"/>
                <a:gd name="T7" fmla="*/ 852 h 891"/>
                <a:gd name="T8" fmla="*/ 8277 w 8316"/>
                <a:gd name="T9" fmla="*/ 891 h 891"/>
                <a:gd name="T10" fmla="*/ 38 w 8316"/>
                <a:gd name="T11" fmla="*/ 891 h 891"/>
                <a:gd name="T12" fmla="*/ 0 w 8316"/>
                <a:gd name="T13" fmla="*/ 852 h 891"/>
                <a:gd name="T14" fmla="*/ 0 w 8316"/>
                <a:gd name="T15" fmla="*/ 39 h 891"/>
                <a:gd name="T16" fmla="*/ 38 w 8316"/>
                <a:gd name="T17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16" h="891">
                  <a:moveTo>
                    <a:pt x="38" y="0"/>
                  </a:moveTo>
                  <a:lnTo>
                    <a:pt x="8277" y="0"/>
                  </a:lnTo>
                  <a:cubicBezTo>
                    <a:pt x="8299" y="0"/>
                    <a:pt x="8316" y="18"/>
                    <a:pt x="8316" y="39"/>
                  </a:cubicBezTo>
                  <a:lnTo>
                    <a:pt x="8316" y="852"/>
                  </a:lnTo>
                  <a:cubicBezTo>
                    <a:pt x="8316" y="874"/>
                    <a:pt x="8299" y="891"/>
                    <a:pt x="8277" y="891"/>
                  </a:cubicBezTo>
                  <a:lnTo>
                    <a:pt x="38" y="891"/>
                  </a:lnTo>
                  <a:cubicBezTo>
                    <a:pt x="17" y="891"/>
                    <a:pt x="0" y="874"/>
                    <a:pt x="0" y="852"/>
                  </a:cubicBezTo>
                  <a:lnTo>
                    <a:pt x="0" y="39"/>
                  </a:lnTo>
                  <a:cubicBezTo>
                    <a:pt x="0" y="18"/>
                    <a:pt x="17" y="0"/>
                    <a:pt x="38" y="0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/>
            </a:p>
          </p:txBody>
        </p:sp>
        <p:sp>
          <p:nvSpPr>
            <p:cNvPr id="23" name="TextBox 65"/>
            <p:cNvSpPr txBox="1"/>
            <p:nvPr/>
          </p:nvSpPr>
          <p:spPr>
            <a:xfrm>
              <a:off x="5383686" y="5578584"/>
              <a:ext cx="1526676" cy="636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000">
                  <a:solidFill>
                    <a:schemeClr val="accent1"/>
                  </a:solidFill>
                  <a:latin typeface="+mn-ea"/>
                  <a:ea typeface="+mn-ea"/>
                </a:defRPr>
              </a:lvl1pPr>
            </a:lstStyle>
            <a:p>
              <a:pPr lvl="0" algn="ctr"/>
              <a:r>
                <a:rPr lang="zh-CN" altLang="en-US" sz="24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/>
                  <a:ea typeface="微软雅黑" panose="020B0503020204020204" pitchFamily="34" charset="-122"/>
                </a:rPr>
                <a:t>创新点</a:t>
              </a:r>
              <a:endParaRPr lang="en-US" altLang="zh-CN" sz="2400" b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901074" y="1566626"/>
            <a:ext cx="557320" cy="557320"/>
            <a:chOff x="3275881" y="2102111"/>
            <a:chExt cx="767916" cy="767916"/>
          </a:xfrm>
          <a:solidFill>
            <a:srgbClr val="016565"/>
          </a:solidFill>
        </p:grpSpPr>
        <p:sp>
          <p:nvSpPr>
            <p:cNvPr id="25" name="Freeform 17"/>
            <p:cNvSpPr/>
            <p:nvPr/>
          </p:nvSpPr>
          <p:spPr>
            <a:xfrm>
              <a:off x="3275881" y="2102111"/>
              <a:ext cx="767916" cy="767916"/>
            </a:xfrm>
            <a:custGeom>
              <a:avLst/>
              <a:gdLst>
                <a:gd name="T0" fmla="*/ 39 w 891"/>
                <a:gd name="T1" fmla="*/ 0 h 891"/>
                <a:gd name="T2" fmla="*/ 852 w 891"/>
                <a:gd name="T3" fmla="*/ 0 h 891"/>
                <a:gd name="T4" fmla="*/ 891 w 891"/>
                <a:gd name="T5" fmla="*/ 39 h 891"/>
                <a:gd name="T6" fmla="*/ 891 w 891"/>
                <a:gd name="T7" fmla="*/ 852 h 891"/>
                <a:gd name="T8" fmla="*/ 852 w 891"/>
                <a:gd name="T9" fmla="*/ 891 h 891"/>
                <a:gd name="T10" fmla="*/ 39 w 891"/>
                <a:gd name="T11" fmla="*/ 891 h 891"/>
                <a:gd name="T12" fmla="*/ 0 w 891"/>
                <a:gd name="T13" fmla="*/ 852 h 891"/>
                <a:gd name="T14" fmla="*/ 0 w 891"/>
                <a:gd name="T15" fmla="*/ 39 h 891"/>
                <a:gd name="T16" fmla="*/ 39 w 891"/>
                <a:gd name="T17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1" h="891">
                  <a:moveTo>
                    <a:pt x="39" y="0"/>
                  </a:moveTo>
                  <a:lnTo>
                    <a:pt x="852" y="0"/>
                  </a:lnTo>
                  <a:cubicBezTo>
                    <a:pt x="873" y="0"/>
                    <a:pt x="891" y="18"/>
                    <a:pt x="891" y="39"/>
                  </a:cubicBezTo>
                  <a:lnTo>
                    <a:pt x="891" y="852"/>
                  </a:lnTo>
                  <a:cubicBezTo>
                    <a:pt x="891" y="874"/>
                    <a:pt x="873" y="891"/>
                    <a:pt x="852" y="891"/>
                  </a:cubicBezTo>
                  <a:lnTo>
                    <a:pt x="39" y="891"/>
                  </a:lnTo>
                  <a:cubicBezTo>
                    <a:pt x="18" y="891"/>
                    <a:pt x="0" y="874"/>
                    <a:pt x="0" y="852"/>
                  </a:cubicBezTo>
                  <a:lnTo>
                    <a:pt x="0" y="39"/>
                  </a:lnTo>
                  <a:cubicBezTo>
                    <a:pt x="0" y="18"/>
                    <a:pt x="18" y="0"/>
                    <a:pt x="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391257" y="2198806"/>
              <a:ext cx="537165" cy="63611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>
                  <a:solidFill>
                    <a:schemeClr val="bg1"/>
                  </a:solidFill>
                  <a:latin typeface="思源黑体 CN Normal"/>
                  <a:ea typeface="微软雅黑" panose="020B0503020204020204" pitchFamily="34" charset="-122"/>
                </a:rPr>
                <a:t>1</a:t>
              </a:r>
              <a:endParaRPr lang="zh-CN" altLang="en-US" sz="2400">
                <a:solidFill>
                  <a:schemeClr val="bg1"/>
                </a:solidFill>
                <a:latin typeface="思源等宽 N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901074" y="2375663"/>
            <a:ext cx="557320" cy="558623"/>
            <a:chOff x="3275881" y="3239091"/>
            <a:chExt cx="767916" cy="769711"/>
          </a:xfrm>
          <a:solidFill>
            <a:srgbClr val="016565"/>
          </a:solidFill>
        </p:grpSpPr>
        <p:sp>
          <p:nvSpPr>
            <p:cNvPr id="30" name="Freeform 19"/>
            <p:cNvSpPr/>
            <p:nvPr/>
          </p:nvSpPr>
          <p:spPr>
            <a:xfrm>
              <a:off x="3275881" y="3239091"/>
              <a:ext cx="767916" cy="769711"/>
            </a:xfrm>
            <a:custGeom>
              <a:avLst/>
              <a:gdLst>
                <a:gd name="T0" fmla="*/ 39 w 891"/>
                <a:gd name="T1" fmla="*/ 0 h 891"/>
                <a:gd name="T2" fmla="*/ 852 w 891"/>
                <a:gd name="T3" fmla="*/ 0 h 891"/>
                <a:gd name="T4" fmla="*/ 891 w 891"/>
                <a:gd name="T5" fmla="*/ 39 h 891"/>
                <a:gd name="T6" fmla="*/ 891 w 891"/>
                <a:gd name="T7" fmla="*/ 852 h 891"/>
                <a:gd name="T8" fmla="*/ 852 w 891"/>
                <a:gd name="T9" fmla="*/ 891 h 891"/>
                <a:gd name="T10" fmla="*/ 39 w 891"/>
                <a:gd name="T11" fmla="*/ 891 h 891"/>
                <a:gd name="T12" fmla="*/ 0 w 891"/>
                <a:gd name="T13" fmla="*/ 852 h 891"/>
                <a:gd name="T14" fmla="*/ 0 w 891"/>
                <a:gd name="T15" fmla="*/ 39 h 891"/>
                <a:gd name="T16" fmla="*/ 39 w 891"/>
                <a:gd name="T17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1" h="891">
                  <a:moveTo>
                    <a:pt x="39" y="0"/>
                  </a:moveTo>
                  <a:lnTo>
                    <a:pt x="852" y="0"/>
                  </a:lnTo>
                  <a:cubicBezTo>
                    <a:pt x="873" y="0"/>
                    <a:pt x="891" y="18"/>
                    <a:pt x="891" y="39"/>
                  </a:cubicBezTo>
                  <a:lnTo>
                    <a:pt x="891" y="852"/>
                  </a:lnTo>
                  <a:cubicBezTo>
                    <a:pt x="891" y="873"/>
                    <a:pt x="873" y="891"/>
                    <a:pt x="852" y="891"/>
                  </a:cubicBezTo>
                  <a:lnTo>
                    <a:pt x="39" y="891"/>
                  </a:lnTo>
                  <a:cubicBezTo>
                    <a:pt x="18" y="891"/>
                    <a:pt x="0" y="873"/>
                    <a:pt x="0" y="852"/>
                  </a:cubicBezTo>
                  <a:lnTo>
                    <a:pt x="0" y="39"/>
                  </a:lnTo>
                  <a:cubicBezTo>
                    <a:pt x="0" y="18"/>
                    <a:pt x="18" y="0"/>
                    <a:pt x="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391257" y="3338210"/>
              <a:ext cx="537165" cy="63611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>
                  <a:solidFill>
                    <a:schemeClr val="bg1"/>
                  </a:solidFill>
                  <a:latin typeface="思源黑体 CN Normal"/>
                  <a:ea typeface="微软雅黑" panose="020B0503020204020204" pitchFamily="34" charset="-122"/>
                </a:rPr>
                <a:t>2</a:t>
              </a:r>
              <a:endParaRPr lang="zh-CN" altLang="en-US" sz="2400">
                <a:solidFill>
                  <a:schemeClr val="bg1"/>
                </a:solidFill>
                <a:latin typeface="思源等宽 N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901074" y="3212294"/>
            <a:ext cx="557320" cy="557320"/>
            <a:chOff x="3275881" y="4378854"/>
            <a:chExt cx="767916" cy="767916"/>
          </a:xfrm>
          <a:solidFill>
            <a:srgbClr val="016565"/>
          </a:solidFill>
        </p:grpSpPr>
        <p:sp>
          <p:nvSpPr>
            <p:cNvPr id="36" name="Freeform 21"/>
            <p:cNvSpPr/>
            <p:nvPr/>
          </p:nvSpPr>
          <p:spPr>
            <a:xfrm>
              <a:off x="3275881" y="4378854"/>
              <a:ext cx="767916" cy="767916"/>
            </a:xfrm>
            <a:custGeom>
              <a:avLst/>
              <a:gdLst>
                <a:gd name="T0" fmla="*/ 39 w 891"/>
                <a:gd name="T1" fmla="*/ 0 h 891"/>
                <a:gd name="T2" fmla="*/ 852 w 891"/>
                <a:gd name="T3" fmla="*/ 0 h 891"/>
                <a:gd name="T4" fmla="*/ 891 w 891"/>
                <a:gd name="T5" fmla="*/ 39 h 891"/>
                <a:gd name="T6" fmla="*/ 891 w 891"/>
                <a:gd name="T7" fmla="*/ 852 h 891"/>
                <a:gd name="T8" fmla="*/ 852 w 891"/>
                <a:gd name="T9" fmla="*/ 891 h 891"/>
                <a:gd name="T10" fmla="*/ 39 w 891"/>
                <a:gd name="T11" fmla="*/ 891 h 891"/>
                <a:gd name="T12" fmla="*/ 0 w 891"/>
                <a:gd name="T13" fmla="*/ 852 h 891"/>
                <a:gd name="T14" fmla="*/ 0 w 891"/>
                <a:gd name="T15" fmla="*/ 39 h 891"/>
                <a:gd name="T16" fmla="*/ 39 w 891"/>
                <a:gd name="T17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1" h="891">
                  <a:moveTo>
                    <a:pt x="39" y="0"/>
                  </a:moveTo>
                  <a:lnTo>
                    <a:pt x="852" y="0"/>
                  </a:lnTo>
                  <a:cubicBezTo>
                    <a:pt x="873" y="0"/>
                    <a:pt x="891" y="17"/>
                    <a:pt x="891" y="39"/>
                  </a:cubicBezTo>
                  <a:lnTo>
                    <a:pt x="891" y="852"/>
                  </a:lnTo>
                  <a:cubicBezTo>
                    <a:pt x="891" y="873"/>
                    <a:pt x="873" y="891"/>
                    <a:pt x="852" y="891"/>
                  </a:cubicBezTo>
                  <a:lnTo>
                    <a:pt x="39" y="891"/>
                  </a:lnTo>
                  <a:cubicBezTo>
                    <a:pt x="18" y="891"/>
                    <a:pt x="0" y="873"/>
                    <a:pt x="0" y="852"/>
                  </a:cubicBezTo>
                  <a:lnTo>
                    <a:pt x="0" y="39"/>
                  </a:lnTo>
                  <a:cubicBezTo>
                    <a:pt x="0" y="17"/>
                    <a:pt x="18" y="0"/>
                    <a:pt x="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3391257" y="4475459"/>
              <a:ext cx="537165" cy="63611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>
                  <a:solidFill>
                    <a:schemeClr val="bg1"/>
                  </a:solidFill>
                  <a:latin typeface="思源黑体 CN Normal"/>
                  <a:ea typeface="微软雅黑" panose="020B0503020204020204" pitchFamily="34" charset="-122"/>
                </a:rPr>
                <a:t>3</a:t>
              </a:r>
              <a:endParaRPr lang="zh-CN" altLang="en-US" sz="2400">
                <a:solidFill>
                  <a:schemeClr val="bg1"/>
                </a:solidFill>
                <a:latin typeface="思源等宽 N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901073" y="4012121"/>
            <a:ext cx="557320" cy="557320"/>
            <a:chOff x="3275881" y="5516822"/>
            <a:chExt cx="767916" cy="767916"/>
          </a:xfrm>
          <a:solidFill>
            <a:srgbClr val="016565"/>
          </a:solidFill>
        </p:grpSpPr>
        <p:sp>
          <p:nvSpPr>
            <p:cNvPr id="42" name="Freeform 23"/>
            <p:cNvSpPr/>
            <p:nvPr/>
          </p:nvSpPr>
          <p:spPr>
            <a:xfrm>
              <a:off x="3275881" y="5516822"/>
              <a:ext cx="767916" cy="767916"/>
            </a:xfrm>
            <a:custGeom>
              <a:avLst/>
              <a:gdLst>
                <a:gd name="T0" fmla="*/ 39 w 891"/>
                <a:gd name="T1" fmla="*/ 0 h 891"/>
                <a:gd name="T2" fmla="*/ 852 w 891"/>
                <a:gd name="T3" fmla="*/ 0 h 891"/>
                <a:gd name="T4" fmla="*/ 891 w 891"/>
                <a:gd name="T5" fmla="*/ 39 h 891"/>
                <a:gd name="T6" fmla="*/ 891 w 891"/>
                <a:gd name="T7" fmla="*/ 852 h 891"/>
                <a:gd name="T8" fmla="*/ 852 w 891"/>
                <a:gd name="T9" fmla="*/ 891 h 891"/>
                <a:gd name="T10" fmla="*/ 39 w 891"/>
                <a:gd name="T11" fmla="*/ 891 h 891"/>
                <a:gd name="T12" fmla="*/ 0 w 891"/>
                <a:gd name="T13" fmla="*/ 852 h 891"/>
                <a:gd name="T14" fmla="*/ 0 w 891"/>
                <a:gd name="T15" fmla="*/ 39 h 891"/>
                <a:gd name="T16" fmla="*/ 39 w 891"/>
                <a:gd name="T17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1" h="891">
                  <a:moveTo>
                    <a:pt x="39" y="0"/>
                  </a:moveTo>
                  <a:lnTo>
                    <a:pt x="852" y="0"/>
                  </a:lnTo>
                  <a:cubicBezTo>
                    <a:pt x="873" y="0"/>
                    <a:pt x="891" y="18"/>
                    <a:pt x="891" y="39"/>
                  </a:cubicBezTo>
                  <a:lnTo>
                    <a:pt x="891" y="852"/>
                  </a:lnTo>
                  <a:cubicBezTo>
                    <a:pt x="891" y="874"/>
                    <a:pt x="873" y="891"/>
                    <a:pt x="852" y="891"/>
                  </a:cubicBezTo>
                  <a:lnTo>
                    <a:pt x="39" y="891"/>
                  </a:lnTo>
                  <a:cubicBezTo>
                    <a:pt x="18" y="891"/>
                    <a:pt x="0" y="874"/>
                    <a:pt x="0" y="852"/>
                  </a:cubicBezTo>
                  <a:lnTo>
                    <a:pt x="0" y="39"/>
                  </a:lnTo>
                  <a:cubicBezTo>
                    <a:pt x="0" y="18"/>
                    <a:pt x="18" y="0"/>
                    <a:pt x="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3391257" y="5633362"/>
              <a:ext cx="537165" cy="63611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>
                  <a:solidFill>
                    <a:schemeClr val="bg1"/>
                  </a:solidFill>
                  <a:latin typeface="思源黑体 CN Normal"/>
                  <a:ea typeface="微软雅黑" panose="020B0503020204020204" pitchFamily="34" charset="-122"/>
                </a:rPr>
                <a:t>4</a:t>
              </a:r>
              <a:endParaRPr lang="zh-CN" altLang="en-US" sz="2400">
                <a:solidFill>
                  <a:schemeClr val="bg1"/>
                </a:solidFill>
                <a:latin typeface="思源等宽 N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757454" y="4797932"/>
            <a:ext cx="2994091" cy="557320"/>
            <a:chOff x="4132262" y="5516822"/>
            <a:chExt cx="4125473" cy="767916"/>
          </a:xfrm>
        </p:grpSpPr>
        <p:sp>
          <p:nvSpPr>
            <p:cNvPr id="47" name="Freeform 24"/>
            <p:cNvSpPr/>
            <p:nvPr/>
          </p:nvSpPr>
          <p:spPr>
            <a:xfrm>
              <a:off x="4132262" y="5516822"/>
              <a:ext cx="4125473" cy="767916"/>
            </a:xfrm>
            <a:custGeom>
              <a:avLst/>
              <a:gdLst>
                <a:gd name="T0" fmla="*/ 38 w 8316"/>
                <a:gd name="T1" fmla="*/ 0 h 891"/>
                <a:gd name="T2" fmla="*/ 8277 w 8316"/>
                <a:gd name="T3" fmla="*/ 0 h 891"/>
                <a:gd name="T4" fmla="*/ 8316 w 8316"/>
                <a:gd name="T5" fmla="*/ 39 h 891"/>
                <a:gd name="T6" fmla="*/ 8316 w 8316"/>
                <a:gd name="T7" fmla="*/ 852 h 891"/>
                <a:gd name="T8" fmla="*/ 8277 w 8316"/>
                <a:gd name="T9" fmla="*/ 891 h 891"/>
                <a:gd name="T10" fmla="*/ 38 w 8316"/>
                <a:gd name="T11" fmla="*/ 891 h 891"/>
                <a:gd name="T12" fmla="*/ 0 w 8316"/>
                <a:gd name="T13" fmla="*/ 852 h 891"/>
                <a:gd name="T14" fmla="*/ 0 w 8316"/>
                <a:gd name="T15" fmla="*/ 39 h 891"/>
                <a:gd name="T16" fmla="*/ 38 w 8316"/>
                <a:gd name="T17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16" h="891">
                  <a:moveTo>
                    <a:pt x="38" y="0"/>
                  </a:moveTo>
                  <a:lnTo>
                    <a:pt x="8277" y="0"/>
                  </a:lnTo>
                  <a:cubicBezTo>
                    <a:pt x="8299" y="0"/>
                    <a:pt x="8316" y="18"/>
                    <a:pt x="8316" y="39"/>
                  </a:cubicBezTo>
                  <a:lnTo>
                    <a:pt x="8316" y="852"/>
                  </a:lnTo>
                  <a:cubicBezTo>
                    <a:pt x="8316" y="874"/>
                    <a:pt x="8299" y="891"/>
                    <a:pt x="8277" y="891"/>
                  </a:cubicBezTo>
                  <a:lnTo>
                    <a:pt x="38" y="891"/>
                  </a:lnTo>
                  <a:cubicBezTo>
                    <a:pt x="17" y="891"/>
                    <a:pt x="0" y="874"/>
                    <a:pt x="0" y="852"/>
                  </a:cubicBezTo>
                  <a:lnTo>
                    <a:pt x="0" y="39"/>
                  </a:lnTo>
                  <a:cubicBezTo>
                    <a:pt x="0" y="18"/>
                    <a:pt x="17" y="0"/>
                    <a:pt x="38" y="0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/>
            </a:p>
          </p:txBody>
        </p:sp>
        <p:sp>
          <p:nvSpPr>
            <p:cNvPr id="48" name="TextBox 65"/>
            <p:cNvSpPr txBox="1"/>
            <p:nvPr/>
          </p:nvSpPr>
          <p:spPr>
            <a:xfrm>
              <a:off x="5171643" y="5578584"/>
              <a:ext cx="1950752" cy="636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000">
                  <a:solidFill>
                    <a:schemeClr val="accent1"/>
                  </a:solidFill>
                  <a:latin typeface="+mn-ea"/>
                  <a:ea typeface="+mn-ea"/>
                </a:defRPr>
              </a:lvl1pPr>
            </a:lstStyle>
            <a:p>
              <a:pPr lvl="0" algn="ctr"/>
              <a:r>
                <a:rPr lang="zh-CN" altLang="en-US" sz="24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/>
                  <a:ea typeface="微软雅黑" panose="020B0503020204020204" pitchFamily="34" charset="-122"/>
                </a:rPr>
                <a:t>前景展望</a:t>
              </a:r>
              <a:endParaRPr lang="en-US" altLang="zh-CN" sz="2400" b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3901073" y="4797932"/>
            <a:ext cx="557320" cy="557320"/>
            <a:chOff x="3275881" y="5516822"/>
            <a:chExt cx="767916" cy="767916"/>
          </a:xfrm>
          <a:solidFill>
            <a:srgbClr val="016565"/>
          </a:solidFill>
        </p:grpSpPr>
        <p:sp>
          <p:nvSpPr>
            <p:cNvPr id="50" name="Freeform 23"/>
            <p:cNvSpPr/>
            <p:nvPr/>
          </p:nvSpPr>
          <p:spPr>
            <a:xfrm>
              <a:off x="3275881" y="5516822"/>
              <a:ext cx="767916" cy="767916"/>
            </a:xfrm>
            <a:custGeom>
              <a:avLst/>
              <a:gdLst>
                <a:gd name="T0" fmla="*/ 39 w 891"/>
                <a:gd name="T1" fmla="*/ 0 h 891"/>
                <a:gd name="T2" fmla="*/ 852 w 891"/>
                <a:gd name="T3" fmla="*/ 0 h 891"/>
                <a:gd name="T4" fmla="*/ 891 w 891"/>
                <a:gd name="T5" fmla="*/ 39 h 891"/>
                <a:gd name="T6" fmla="*/ 891 w 891"/>
                <a:gd name="T7" fmla="*/ 852 h 891"/>
                <a:gd name="T8" fmla="*/ 852 w 891"/>
                <a:gd name="T9" fmla="*/ 891 h 891"/>
                <a:gd name="T10" fmla="*/ 39 w 891"/>
                <a:gd name="T11" fmla="*/ 891 h 891"/>
                <a:gd name="T12" fmla="*/ 0 w 891"/>
                <a:gd name="T13" fmla="*/ 852 h 891"/>
                <a:gd name="T14" fmla="*/ 0 w 891"/>
                <a:gd name="T15" fmla="*/ 39 h 891"/>
                <a:gd name="T16" fmla="*/ 39 w 891"/>
                <a:gd name="T17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1" h="891">
                  <a:moveTo>
                    <a:pt x="39" y="0"/>
                  </a:moveTo>
                  <a:lnTo>
                    <a:pt x="852" y="0"/>
                  </a:lnTo>
                  <a:cubicBezTo>
                    <a:pt x="873" y="0"/>
                    <a:pt x="891" y="18"/>
                    <a:pt x="891" y="39"/>
                  </a:cubicBezTo>
                  <a:lnTo>
                    <a:pt x="891" y="852"/>
                  </a:lnTo>
                  <a:cubicBezTo>
                    <a:pt x="891" y="874"/>
                    <a:pt x="873" y="891"/>
                    <a:pt x="852" y="891"/>
                  </a:cubicBezTo>
                  <a:lnTo>
                    <a:pt x="39" y="891"/>
                  </a:lnTo>
                  <a:cubicBezTo>
                    <a:pt x="18" y="891"/>
                    <a:pt x="0" y="874"/>
                    <a:pt x="0" y="852"/>
                  </a:cubicBezTo>
                  <a:lnTo>
                    <a:pt x="0" y="39"/>
                  </a:lnTo>
                  <a:cubicBezTo>
                    <a:pt x="0" y="18"/>
                    <a:pt x="18" y="0"/>
                    <a:pt x="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3391257" y="5633362"/>
              <a:ext cx="537165" cy="63611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>
                  <a:solidFill>
                    <a:schemeClr val="bg1"/>
                  </a:solidFill>
                  <a:latin typeface="思源黑体 CN Normal"/>
                  <a:ea typeface="微软雅黑" panose="020B0503020204020204" pitchFamily="34" charset="-122"/>
                </a:rPr>
                <a:t>5</a:t>
              </a:r>
              <a:endParaRPr lang="zh-CN" altLang="en-US" sz="2400">
                <a:solidFill>
                  <a:schemeClr val="bg1"/>
                </a:solidFill>
                <a:latin typeface="思源等宽 N"/>
                <a:ea typeface="微软雅黑" panose="020B0503020204020204" pitchFamily="34" charset="-122"/>
              </a:endParaRPr>
            </a:p>
          </p:txBody>
        </p:sp>
      </p:grpSp>
      <p:sp>
        <p:nvSpPr>
          <p:cNvPr id="52" name="椭圆 1"/>
          <p:cNvSpPr/>
          <p:nvPr/>
        </p:nvSpPr>
        <p:spPr>
          <a:xfrm>
            <a:off x="689662" y="446482"/>
            <a:ext cx="463232" cy="463232"/>
          </a:xfrm>
          <a:prstGeom prst="ellipse">
            <a:avLst/>
          </a:prstGeom>
          <a:solidFill>
            <a:srgbClr val="01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/>
          </a:p>
        </p:txBody>
      </p:sp>
      <p:sp>
        <p:nvSpPr>
          <p:cNvPr id="53" name="椭圆 2"/>
          <p:cNvSpPr/>
          <p:nvPr/>
        </p:nvSpPr>
        <p:spPr>
          <a:xfrm>
            <a:off x="406866" y="344122"/>
            <a:ext cx="565592" cy="565592"/>
          </a:xfrm>
          <a:prstGeom prst="ellipse">
            <a:avLst/>
          </a:prstGeom>
          <a:solidFill>
            <a:srgbClr val="016565">
              <a:alpha val="6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54359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 prLst="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 prLst="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 prLst="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 prLst="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 prLst="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 prLst="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 prLst="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 prLst="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 prLst="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 prLst="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7487119" y="-5088969"/>
            <a:ext cx="9011760" cy="9011760"/>
          </a:xfrm>
          <a:prstGeom prst="ellipse">
            <a:avLst/>
          </a:prstGeom>
          <a:solidFill>
            <a:srgbClr val="01656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/>
          </a:p>
        </p:txBody>
      </p:sp>
      <p:sp>
        <p:nvSpPr>
          <p:cNvPr id="9" name="椭圆 8"/>
          <p:cNvSpPr/>
          <p:nvPr/>
        </p:nvSpPr>
        <p:spPr>
          <a:xfrm>
            <a:off x="-463931" y="6419849"/>
            <a:ext cx="3087211" cy="3087211"/>
          </a:xfrm>
          <a:prstGeom prst="ellipse">
            <a:avLst/>
          </a:prstGeom>
          <a:solidFill>
            <a:srgbClr val="01656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/>
          </a:p>
        </p:txBody>
      </p:sp>
      <p:sp>
        <p:nvSpPr>
          <p:cNvPr id="10" name="椭圆 9"/>
          <p:cNvSpPr/>
          <p:nvPr/>
        </p:nvSpPr>
        <p:spPr>
          <a:xfrm>
            <a:off x="-1804688" y="5166853"/>
            <a:ext cx="3087211" cy="3087211"/>
          </a:xfrm>
          <a:prstGeom prst="ellipse">
            <a:avLst/>
          </a:prstGeom>
          <a:solidFill>
            <a:srgbClr val="016565">
              <a:alpha val="58824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/>
          </a:p>
        </p:txBody>
      </p:sp>
      <p:sp>
        <p:nvSpPr>
          <p:cNvPr id="14" name="文本框 13"/>
          <p:cNvSpPr txBox="1"/>
          <p:nvPr/>
        </p:nvSpPr>
        <p:spPr>
          <a:xfrm>
            <a:off x="1387754" y="3721086"/>
            <a:ext cx="5580205" cy="186948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zh-CN" altLang="en-US" sz="5400" b="1" dirty="0">
                <a:solidFill>
                  <a:prstClr val="black">
                    <a:lumMod val="85000"/>
                    <a:lumOff val="15000"/>
                  </a:prstClr>
                </a:solidFill>
                <a:latin typeface="思源黑体 CN Normal"/>
                <a:ea typeface="微软雅黑"/>
                <a:cs typeface="+mn-ea"/>
                <a:sym typeface="+mn-lt"/>
              </a:rPr>
              <a:t>产品背景</a:t>
            </a:r>
            <a:endParaRPr lang="en-US" altLang="zh-CN" sz="5400" b="1" dirty="0">
              <a:solidFill>
                <a:prstClr val="black">
                  <a:lumMod val="85000"/>
                  <a:lumOff val="15000"/>
                </a:prstClr>
              </a:solidFill>
              <a:latin typeface="思源黑体 CN Normal"/>
              <a:ea typeface="微软雅黑"/>
              <a:cs typeface="+mn-ea"/>
              <a:sym typeface="+mn-lt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924522" y="751862"/>
            <a:ext cx="463232" cy="463232"/>
          </a:xfrm>
          <a:prstGeom prst="ellipse">
            <a:avLst/>
          </a:prstGeom>
          <a:solidFill>
            <a:srgbClr val="01656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/>
          </a:p>
        </p:txBody>
      </p:sp>
      <p:sp>
        <p:nvSpPr>
          <p:cNvPr id="16" name="椭圆 15"/>
          <p:cNvSpPr/>
          <p:nvPr/>
        </p:nvSpPr>
        <p:spPr>
          <a:xfrm>
            <a:off x="566522" y="409816"/>
            <a:ext cx="716001" cy="716001"/>
          </a:xfrm>
          <a:prstGeom prst="ellipse">
            <a:avLst/>
          </a:prstGeom>
          <a:solidFill>
            <a:srgbClr val="016565">
              <a:alpha val="6392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/>
          </a:p>
        </p:txBody>
      </p:sp>
      <p:sp>
        <p:nvSpPr>
          <p:cNvPr id="17" name="文本框 16"/>
          <p:cNvSpPr txBox="1"/>
          <p:nvPr/>
        </p:nvSpPr>
        <p:spPr>
          <a:xfrm>
            <a:off x="1387754" y="2468090"/>
            <a:ext cx="4504661" cy="1098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prstClr val="black">
                    <a:lumMod val="85000"/>
                    <a:lumOff val="15000"/>
                  </a:prstClr>
                </a:solidFill>
                <a:latin typeface="思源黑体 CN Normal"/>
                <a:ea typeface="微软雅黑"/>
                <a:cs typeface="+mn-ea"/>
                <a:sym typeface="+mn-lt"/>
              </a:rPr>
              <a:t>PART 1</a:t>
            </a:r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C6B93D8A-FF29-4B82-B74A-8F32FCA2D7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6394944"/>
              </p:ext>
            </p:extLst>
          </p:nvPr>
        </p:nvGraphicFramePr>
        <p:xfrm>
          <a:off x="381000" y="865762"/>
          <a:ext cx="10620983" cy="62230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573064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 prLst="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 prLst="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 prLst="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 prLst="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 prLst="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5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 prLst="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1" animBg="1"/>
      <p:bldP spid="10" grpId="2" animBg="1"/>
      <p:bldP spid="14" grpId="3"/>
      <p:bldP spid="15" grpId="4" animBg="1"/>
      <p:bldP spid="16" grpId="5" animBg="1"/>
      <p:bldP spid="17" grpId="6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32"/>
          <p:cNvSpPr/>
          <p:nvPr/>
        </p:nvSpPr>
        <p:spPr>
          <a:xfrm>
            <a:off x="2062503" y="322585"/>
            <a:ext cx="8066993" cy="650206"/>
          </a:xfrm>
          <a:prstGeom prst="roundRect">
            <a:avLst/>
          </a:prstGeom>
          <a:solidFill>
            <a:srgbClr val="01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黑体 CN Normal"/>
                <a:ea typeface="微软雅黑" panose="020B0503020204020204" pitchFamily="34" charset="-122"/>
              </a:rPr>
              <a:t>1.1</a:t>
            </a:r>
            <a:r>
              <a:rPr lang="zh-CN" altLang="en-US" sz="2400" dirty="0">
                <a:latin typeface="思源黑体 CN Normal"/>
                <a:ea typeface="微软雅黑" panose="020B0503020204020204" pitchFamily="34" charset="-122"/>
              </a:rPr>
              <a:t>研究背景</a:t>
            </a:r>
            <a:endParaRPr lang="en-US" altLang="zh-CN" sz="2400" dirty="0">
              <a:latin typeface="思源黑体 CN Normal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69F758-B9D4-4E7E-8C44-004A5E4F67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674" y="1320191"/>
            <a:ext cx="2716790" cy="15524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BD7576D-7A85-4F43-A99D-7FA7BD060F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468" y="3173197"/>
            <a:ext cx="2754007" cy="15524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73CC901-C571-4B5A-8C9F-BE8A8B1D1AD6}"/>
              </a:ext>
            </a:extLst>
          </p:cNvPr>
          <p:cNvSpPr txBox="1"/>
          <p:nvPr/>
        </p:nvSpPr>
        <p:spPr>
          <a:xfrm>
            <a:off x="5393682" y="194759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ea typeface="华文细黑" panose="02010600040101010101" pitchFamily="2" charset="-122"/>
              </a:rPr>
              <a:t>人工智能技术的</a:t>
            </a:r>
            <a:r>
              <a:rPr lang="zh-CN" altLang="en-US" dirty="0">
                <a:latin typeface="French Script MT" panose="03020402040607040605" pitchFamily="66" charset="0"/>
                <a:ea typeface="华文细黑" panose="02010600040101010101" pitchFamily="2" charset="-122"/>
              </a:rPr>
              <a:t>发展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3E1568A-6069-4A3B-9BCF-0287EEBEAEE3}"/>
              </a:ext>
            </a:extLst>
          </p:cNvPr>
          <p:cNvSpPr txBox="1"/>
          <p:nvPr/>
        </p:nvSpPr>
        <p:spPr>
          <a:xfrm>
            <a:off x="8799854" y="3764757"/>
            <a:ext cx="2659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青少年对魔方的热爱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7E07776-FDE1-4044-A78F-5FA475884E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164" y="4983815"/>
            <a:ext cx="2715300" cy="1551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EE77D847-F549-48FD-9591-955985B81159}"/>
              </a:ext>
            </a:extLst>
          </p:cNvPr>
          <p:cNvSpPr txBox="1"/>
          <p:nvPr/>
        </p:nvSpPr>
        <p:spPr>
          <a:xfrm>
            <a:off x="5393682" y="591818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ea typeface="华文细黑" panose="02010600040101010101" pitchFamily="2" charset="-122"/>
              </a:rPr>
              <a:t>硬件性能提升</a:t>
            </a:r>
            <a:endParaRPr lang="zh-CN" altLang="en-US" dirty="0">
              <a:latin typeface="French Script MT" panose="03020402040607040605" pitchFamily="66" charset="0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89243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 prLst="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2" animBg="1"/>
      <p:bldP spid="6" grpId="0"/>
      <p:bldP spid="14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7487119" y="-5088969"/>
            <a:ext cx="9011760" cy="9011760"/>
          </a:xfrm>
          <a:prstGeom prst="ellipse">
            <a:avLst/>
          </a:prstGeom>
          <a:solidFill>
            <a:srgbClr val="01656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/>
          </a:p>
        </p:txBody>
      </p:sp>
      <p:sp>
        <p:nvSpPr>
          <p:cNvPr id="9" name="椭圆 8"/>
          <p:cNvSpPr/>
          <p:nvPr/>
        </p:nvSpPr>
        <p:spPr>
          <a:xfrm>
            <a:off x="-463931" y="6419849"/>
            <a:ext cx="3087211" cy="3087211"/>
          </a:xfrm>
          <a:prstGeom prst="ellipse">
            <a:avLst/>
          </a:prstGeom>
          <a:solidFill>
            <a:srgbClr val="01656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/>
          </a:p>
        </p:txBody>
      </p:sp>
      <p:sp>
        <p:nvSpPr>
          <p:cNvPr id="10" name="椭圆 9"/>
          <p:cNvSpPr/>
          <p:nvPr/>
        </p:nvSpPr>
        <p:spPr>
          <a:xfrm>
            <a:off x="-1804688" y="5166853"/>
            <a:ext cx="3087211" cy="3087211"/>
          </a:xfrm>
          <a:prstGeom prst="ellipse">
            <a:avLst/>
          </a:prstGeom>
          <a:solidFill>
            <a:srgbClr val="016565">
              <a:alpha val="58824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/>
          </a:p>
        </p:txBody>
      </p:sp>
      <p:sp>
        <p:nvSpPr>
          <p:cNvPr id="14" name="文本框 13"/>
          <p:cNvSpPr txBox="1"/>
          <p:nvPr/>
        </p:nvSpPr>
        <p:spPr>
          <a:xfrm>
            <a:off x="1387754" y="3721086"/>
            <a:ext cx="5580205" cy="186948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zh-CN" altLang="en-US" sz="5400" b="1">
                <a:solidFill>
                  <a:prstClr val="black">
                    <a:lumMod val="85000"/>
                    <a:lumOff val="15000"/>
                  </a:prstClr>
                </a:solidFill>
                <a:latin typeface="思源黑体 CN Normal"/>
                <a:ea typeface="微软雅黑"/>
                <a:cs typeface="+mn-ea"/>
                <a:sym typeface="+mn-lt"/>
              </a:rPr>
              <a:t>功能介绍</a:t>
            </a:r>
            <a:endParaRPr lang="en-US" altLang="zh-CN" sz="5400" b="1">
              <a:solidFill>
                <a:prstClr val="black">
                  <a:lumMod val="85000"/>
                  <a:lumOff val="15000"/>
                </a:prstClr>
              </a:solidFill>
              <a:latin typeface="思源黑体 CN Normal"/>
              <a:ea typeface="微软雅黑"/>
              <a:cs typeface="+mn-ea"/>
              <a:sym typeface="+mn-lt"/>
            </a:endParaRPr>
          </a:p>
        </p:txBody>
      </p:sp>
      <p:pic>
        <p:nvPicPr>
          <p:cNvPr id="4" name="图片 3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365432" y="1465844"/>
            <a:ext cx="3670295" cy="3670295"/>
          </a:xfrm>
          <a:prstGeom prst="ellipse">
            <a:avLst/>
          </a:prstGeom>
          <a:ln w="63500" cap="rnd">
            <a:solidFill>
              <a:schemeClr val="bg1"/>
            </a:solidFill>
          </a:ln>
          <a:effectLst/>
        </p:spPr>
      </p:pic>
      <p:sp>
        <p:nvSpPr>
          <p:cNvPr id="15" name="椭圆 14"/>
          <p:cNvSpPr/>
          <p:nvPr/>
        </p:nvSpPr>
        <p:spPr>
          <a:xfrm>
            <a:off x="924522" y="751862"/>
            <a:ext cx="463232" cy="463232"/>
          </a:xfrm>
          <a:prstGeom prst="ellipse">
            <a:avLst/>
          </a:prstGeom>
          <a:solidFill>
            <a:srgbClr val="01656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/>
          </a:p>
        </p:txBody>
      </p:sp>
      <p:sp>
        <p:nvSpPr>
          <p:cNvPr id="16" name="椭圆 15"/>
          <p:cNvSpPr/>
          <p:nvPr/>
        </p:nvSpPr>
        <p:spPr>
          <a:xfrm>
            <a:off x="566522" y="409816"/>
            <a:ext cx="716001" cy="716001"/>
          </a:xfrm>
          <a:prstGeom prst="ellipse">
            <a:avLst/>
          </a:prstGeom>
          <a:solidFill>
            <a:srgbClr val="016565">
              <a:alpha val="6392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/>
          </a:p>
        </p:txBody>
      </p:sp>
      <p:sp>
        <p:nvSpPr>
          <p:cNvPr id="17" name="文本框 16"/>
          <p:cNvSpPr txBox="1"/>
          <p:nvPr/>
        </p:nvSpPr>
        <p:spPr>
          <a:xfrm>
            <a:off x="1387754" y="2468090"/>
            <a:ext cx="4504661" cy="1098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>
                <a:solidFill>
                  <a:prstClr val="black">
                    <a:lumMod val="85000"/>
                    <a:lumOff val="15000"/>
                  </a:prstClr>
                </a:solidFill>
                <a:latin typeface="思源黑体 CN Normal"/>
                <a:ea typeface="微软雅黑"/>
                <a:cs typeface="+mn-ea"/>
                <a:sym typeface="+mn-lt"/>
              </a:rPr>
              <a:t>PART 2</a:t>
            </a:r>
          </a:p>
        </p:txBody>
      </p:sp>
    </p:spTree>
    <p:extLst>
      <p:ext uri="{BB962C8B-B14F-4D97-AF65-F5344CB8AC3E}">
        <p14:creationId xmlns:p14="http://schemas.microsoft.com/office/powerpoint/2010/main" val="4573064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 prLst="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 prLst="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 prLst="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 prLst="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 prLst="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5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 prLst="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1" animBg="1"/>
      <p:bldP spid="10" grpId="2" animBg="1"/>
      <p:bldP spid="14" grpId="3"/>
      <p:bldP spid="15" grpId="4" animBg="1"/>
      <p:bldP spid="16" grpId="5" animBg="1"/>
      <p:bldP spid="17" grpId="6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32">
            <a:extLst>
              <a:ext uri="{FF2B5EF4-FFF2-40B4-BE49-F238E27FC236}">
                <a16:creationId xmlns:a16="http://schemas.microsoft.com/office/drawing/2014/main" id="{16550E75-A50F-429C-AD7B-59DE630DE66E}"/>
              </a:ext>
            </a:extLst>
          </p:cNvPr>
          <p:cNvSpPr/>
          <p:nvPr/>
        </p:nvSpPr>
        <p:spPr>
          <a:xfrm>
            <a:off x="2062503" y="322585"/>
            <a:ext cx="8066993" cy="650206"/>
          </a:xfrm>
          <a:prstGeom prst="roundRect">
            <a:avLst/>
          </a:prstGeom>
          <a:solidFill>
            <a:srgbClr val="01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黑体 CN Normal"/>
                <a:ea typeface="微软雅黑" panose="020B0503020204020204" pitchFamily="34" charset="-122"/>
              </a:rPr>
              <a:t>2.</a:t>
            </a:r>
            <a:r>
              <a:rPr lang="zh-CN" altLang="en-US" sz="2400" dirty="0">
                <a:latin typeface="思源黑体 CN Normal"/>
                <a:ea typeface="微软雅黑" panose="020B0503020204020204" pitchFamily="34" charset="-122"/>
              </a:rPr>
              <a:t>功能介绍</a:t>
            </a:r>
            <a:endParaRPr lang="en-US" altLang="zh-CN" sz="2400" dirty="0">
              <a:latin typeface="思源黑体 CN Normal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E8C6BBA-F12D-4052-BBCF-DEBA3242F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355" y="2656539"/>
            <a:ext cx="3323494" cy="22384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90E7D3F-F318-45C3-A415-F60E7F9D88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08" y="4710319"/>
            <a:ext cx="2133601" cy="160020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8659772-0667-43B4-9029-083B82574607}"/>
              </a:ext>
            </a:extLst>
          </p:cNvPr>
          <p:cNvSpPr txBox="1"/>
          <p:nvPr/>
        </p:nvSpPr>
        <p:spPr>
          <a:xfrm>
            <a:off x="2662178" y="528195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颜色识别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D1F3A0B-B990-4A3D-BC91-EBA79FA5AE31}"/>
              </a:ext>
            </a:extLst>
          </p:cNvPr>
          <p:cNvSpPr txBox="1"/>
          <p:nvPr/>
        </p:nvSpPr>
        <p:spPr>
          <a:xfrm>
            <a:off x="8421826" y="5315165"/>
            <a:ext cx="1107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还原魔方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C3BDDE7-E714-496C-AD58-DADD9AC3E9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248" y="4514165"/>
            <a:ext cx="1602000" cy="1602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EAFCC91-E068-4BE4-8034-0CF4F0FE0C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964" y="1331268"/>
            <a:ext cx="2181061" cy="1325271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11F64FA4-BEA2-4047-B604-ADAEAD2DC86F}"/>
              </a:ext>
            </a:extLst>
          </p:cNvPr>
          <p:cNvSpPr txBox="1"/>
          <p:nvPr/>
        </p:nvSpPr>
        <p:spPr>
          <a:xfrm>
            <a:off x="8126662" y="190767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摄像头拍照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DCF8419B-C8EF-4A24-A5B5-E1A697BB4B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97" y="1141470"/>
            <a:ext cx="2025812" cy="1614778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1C8D44FB-3895-41A9-8246-97BCFA76EB94}"/>
              </a:ext>
            </a:extLst>
          </p:cNvPr>
          <p:cNvSpPr txBox="1"/>
          <p:nvPr/>
        </p:nvSpPr>
        <p:spPr>
          <a:xfrm>
            <a:off x="2662178" y="1907676"/>
            <a:ext cx="1215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蓝牙通信</a:t>
            </a:r>
          </a:p>
        </p:txBody>
      </p:sp>
      <p:cxnSp>
        <p:nvCxnSpPr>
          <p:cNvPr id="31" name="连接符: 肘形 30">
            <a:extLst>
              <a:ext uri="{FF2B5EF4-FFF2-40B4-BE49-F238E27FC236}">
                <a16:creationId xmlns:a16="http://schemas.microsoft.com/office/drawing/2014/main" id="{B15E8735-A709-4948-8D43-E99850EF80B2}"/>
              </a:ext>
            </a:extLst>
          </p:cNvPr>
          <p:cNvCxnSpPr>
            <a:endCxn id="22" idx="2"/>
          </p:cNvCxnSpPr>
          <p:nvPr/>
        </p:nvCxnSpPr>
        <p:spPr>
          <a:xfrm flipV="1">
            <a:off x="7604567" y="2277008"/>
            <a:ext cx="1191509" cy="10159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A9C09425-7D97-4BF1-87FD-FB5ED6927D77}"/>
              </a:ext>
            </a:extLst>
          </p:cNvPr>
          <p:cNvCxnSpPr>
            <a:endCxn id="16" idx="0"/>
          </p:cNvCxnSpPr>
          <p:nvPr/>
        </p:nvCxnSpPr>
        <p:spPr>
          <a:xfrm>
            <a:off x="7523544" y="4097438"/>
            <a:ext cx="1452280" cy="121772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连接符: 肘形 34">
            <a:extLst>
              <a:ext uri="{FF2B5EF4-FFF2-40B4-BE49-F238E27FC236}">
                <a16:creationId xmlns:a16="http://schemas.microsoft.com/office/drawing/2014/main" id="{CFCB78C4-824E-4638-969C-E48F527E2D4E}"/>
              </a:ext>
            </a:extLst>
          </p:cNvPr>
          <p:cNvCxnSpPr>
            <a:cxnSpLocks/>
            <a:endCxn id="29" idx="2"/>
          </p:cNvCxnSpPr>
          <p:nvPr/>
        </p:nvCxnSpPr>
        <p:spPr>
          <a:xfrm rot="16200000" flipV="1">
            <a:off x="3223238" y="2323620"/>
            <a:ext cx="1118731" cy="10255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连接符: 肘形 37">
            <a:extLst>
              <a:ext uri="{FF2B5EF4-FFF2-40B4-BE49-F238E27FC236}">
                <a16:creationId xmlns:a16="http://schemas.microsoft.com/office/drawing/2014/main" id="{20236412-46CE-4905-953E-415AE899F111}"/>
              </a:ext>
            </a:extLst>
          </p:cNvPr>
          <p:cNvCxnSpPr>
            <a:cxnSpLocks/>
            <a:endCxn id="5" idx="0"/>
          </p:cNvCxnSpPr>
          <p:nvPr/>
        </p:nvCxnSpPr>
        <p:spPr>
          <a:xfrm rot="5400000">
            <a:off x="3163510" y="4150105"/>
            <a:ext cx="1184512" cy="107917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9243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 prLst="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16" grpId="0"/>
      <p:bldP spid="22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7487119" y="-5088969"/>
            <a:ext cx="9011760" cy="9011760"/>
          </a:xfrm>
          <a:prstGeom prst="ellipse">
            <a:avLst/>
          </a:prstGeom>
          <a:solidFill>
            <a:srgbClr val="01656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/>
          </a:p>
        </p:txBody>
      </p:sp>
      <p:sp>
        <p:nvSpPr>
          <p:cNvPr id="9" name="椭圆 8"/>
          <p:cNvSpPr/>
          <p:nvPr/>
        </p:nvSpPr>
        <p:spPr>
          <a:xfrm>
            <a:off x="-463931" y="6419849"/>
            <a:ext cx="3087211" cy="3087211"/>
          </a:xfrm>
          <a:prstGeom prst="ellipse">
            <a:avLst/>
          </a:prstGeom>
          <a:solidFill>
            <a:srgbClr val="01656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/>
          </a:p>
        </p:txBody>
      </p:sp>
      <p:sp>
        <p:nvSpPr>
          <p:cNvPr id="10" name="椭圆 9"/>
          <p:cNvSpPr/>
          <p:nvPr/>
        </p:nvSpPr>
        <p:spPr>
          <a:xfrm>
            <a:off x="-1804688" y="5166853"/>
            <a:ext cx="3087211" cy="3087211"/>
          </a:xfrm>
          <a:prstGeom prst="ellipse">
            <a:avLst/>
          </a:prstGeom>
          <a:solidFill>
            <a:srgbClr val="016565">
              <a:alpha val="58824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/>
          </a:p>
        </p:txBody>
      </p:sp>
      <p:sp>
        <p:nvSpPr>
          <p:cNvPr id="14" name="文本框 13"/>
          <p:cNvSpPr txBox="1"/>
          <p:nvPr/>
        </p:nvSpPr>
        <p:spPr>
          <a:xfrm>
            <a:off x="1387754" y="3721086"/>
            <a:ext cx="5580205" cy="186948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zh-CN" altLang="en-US" sz="5400" b="1">
                <a:solidFill>
                  <a:prstClr val="black">
                    <a:lumMod val="85000"/>
                    <a:lumOff val="15000"/>
                  </a:prstClr>
                </a:solidFill>
                <a:latin typeface="思源黑体 CN Normal"/>
                <a:ea typeface="微软雅黑"/>
                <a:cs typeface="+mn-ea"/>
                <a:sym typeface="+mn-lt"/>
              </a:rPr>
              <a:t>技术方案</a:t>
            </a:r>
            <a:endParaRPr lang="en-US" altLang="zh-CN" sz="5400" b="1">
              <a:solidFill>
                <a:prstClr val="black">
                  <a:lumMod val="85000"/>
                  <a:lumOff val="15000"/>
                </a:prstClr>
              </a:solidFill>
              <a:latin typeface="思源黑体 CN Normal"/>
              <a:ea typeface="微软雅黑"/>
              <a:cs typeface="+mn-ea"/>
              <a:sym typeface="+mn-lt"/>
            </a:endParaRPr>
          </a:p>
        </p:txBody>
      </p:sp>
      <p:pic>
        <p:nvPicPr>
          <p:cNvPr id="4" name="图片 3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365432" y="1465844"/>
            <a:ext cx="3670295" cy="3670295"/>
          </a:xfrm>
          <a:prstGeom prst="ellipse">
            <a:avLst/>
          </a:prstGeom>
          <a:ln w="63500" cap="rnd">
            <a:solidFill>
              <a:schemeClr val="bg1"/>
            </a:solidFill>
          </a:ln>
          <a:effectLst/>
        </p:spPr>
      </p:pic>
      <p:sp>
        <p:nvSpPr>
          <p:cNvPr id="15" name="椭圆 14"/>
          <p:cNvSpPr/>
          <p:nvPr/>
        </p:nvSpPr>
        <p:spPr>
          <a:xfrm>
            <a:off x="924522" y="751862"/>
            <a:ext cx="463232" cy="463232"/>
          </a:xfrm>
          <a:prstGeom prst="ellipse">
            <a:avLst/>
          </a:prstGeom>
          <a:solidFill>
            <a:srgbClr val="01656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/>
          </a:p>
        </p:txBody>
      </p:sp>
      <p:sp>
        <p:nvSpPr>
          <p:cNvPr id="16" name="椭圆 15"/>
          <p:cNvSpPr/>
          <p:nvPr/>
        </p:nvSpPr>
        <p:spPr>
          <a:xfrm>
            <a:off x="566522" y="409816"/>
            <a:ext cx="716001" cy="716001"/>
          </a:xfrm>
          <a:prstGeom prst="ellipse">
            <a:avLst/>
          </a:prstGeom>
          <a:solidFill>
            <a:srgbClr val="016565">
              <a:alpha val="6392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/>
          </a:p>
        </p:txBody>
      </p:sp>
      <p:sp>
        <p:nvSpPr>
          <p:cNvPr id="17" name="文本框 16"/>
          <p:cNvSpPr txBox="1"/>
          <p:nvPr/>
        </p:nvSpPr>
        <p:spPr>
          <a:xfrm>
            <a:off x="1387754" y="2468090"/>
            <a:ext cx="4504661" cy="1098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>
                <a:solidFill>
                  <a:prstClr val="black">
                    <a:lumMod val="85000"/>
                    <a:lumOff val="15000"/>
                  </a:prstClr>
                </a:solidFill>
                <a:latin typeface="思源黑体 CN Normal"/>
                <a:ea typeface="微软雅黑"/>
                <a:cs typeface="+mn-ea"/>
                <a:sym typeface="+mn-lt"/>
              </a:rPr>
              <a:t>PART 3</a:t>
            </a:r>
          </a:p>
        </p:txBody>
      </p:sp>
    </p:spTree>
    <p:extLst>
      <p:ext uri="{BB962C8B-B14F-4D97-AF65-F5344CB8AC3E}">
        <p14:creationId xmlns:p14="http://schemas.microsoft.com/office/powerpoint/2010/main" val="4573064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 prLst="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 prLst="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 prLst="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 prLst="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 prLst="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5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 prLst="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1" animBg="1"/>
      <p:bldP spid="10" grpId="2" animBg="1"/>
      <p:bldP spid="14" grpId="3"/>
      <p:bldP spid="15" grpId="4" animBg="1"/>
      <p:bldP spid="16" grpId="5" animBg="1"/>
      <p:bldP spid="17" grpId="6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32"/>
          <p:cNvSpPr/>
          <p:nvPr/>
        </p:nvSpPr>
        <p:spPr>
          <a:xfrm>
            <a:off x="2062503" y="322585"/>
            <a:ext cx="8066993" cy="650206"/>
          </a:xfrm>
          <a:prstGeom prst="roundRect">
            <a:avLst/>
          </a:prstGeom>
          <a:solidFill>
            <a:srgbClr val="01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黑体 CN Normal"/>
                <a:ea typeface="微软雅黑" panose="020B0503020204020204" pitchFamily="34" charset="-122"/>
              </a:rPr>
              <a:t>3.3</a:t>
            </a:r>
            <a:r>
              <a:rPr lang="zh-CN" altLang="en-US" sz="2400" dirty="0">
                <a:latin typeface="思源黑体 CN Normal"/>
                <a:ea typeface="微软雅黑" panose="020B0503020204020204" pitchFamily="34" charset="-122"/>
              </a:rPr>
              <a:t>技术方案</a:t>
            </a:r>
            <a:endParaRPr lang="en-US" altLang="zh-CN" sz="2400" dirty="0">
              <a:latin typeface="思源黑体 CN Normal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31E5AD3-7E81-4027-B842-D409ACC0ED7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90" y="1389480"/>
            <a:ext cx="10822329" cy="454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389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 prLst="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32"/>
          <p:cNvSpPr/>
          <p:nvPr/>
        </p:nvSpPr>
        <p:spPr>
          <a:xfrm>
            <a:off x="2062501" y="115447"/>
            <a:ext cx="8066993" cy="650206"/>
          </a:xfrm>
          <a:prstGeom prst="roundRect">
            <a:avLst/>
          </a:prstGeom>
          <a:solidFill>
            <a:srgbClr val="01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黑体 CN Normal"/>
                <a:ea typeface="微软雅黑" panose="020B0503020204020204" pitchFamily="34" charset="-122"/>
              </a:rPr>
              <a:t>3.3</a:t>
            </a:r>
            <a:r>
              <a:rPr lang="zh-CN" altLang="en-US" sz="2400" dirty="0">
                <a:latin typeface="思源黑体 CN Normal"/>
                <a:ea typeface="微软雅黑" panose="020B0503020204020204" pitchFamily="34" charset="-122"/>
              </a:rPr>
              <a:t>技术方案</a:t>
            </a:r>
            <a:endParaRPr lang="en-US" altLang="zh-CN" sz="2400" dirty="0">
              <a:latin typeface="思源黑体 CN Normal"/>
              <a:ea typeface="微软雅黑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ED80FF2-2773-4CDC-B121-2BE88D006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670" y="4004636"/>
            <a:ext cx="4036899" cy="263039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C4B6130-252D-4717-9606-678773A4D43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132" y="1237727"/>
            <a:ext cx="1773807" cy="118221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FC66715-8A3E-4748-9318-A0EBE6C78B6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197" y="2385144"/>
            <a:ext cx="2755844" cy="180422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6C217BCF-669E-40C4-A2D9-986EBFCE2D4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21" y="2708615"/>
            <a:ext cx="1159182" cy="1157281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25ED881B-442D-4FE5-8823-EC944A7C3A4E}"/>
              </a:ext>
            </a:extLst>
          </p:cNvPr>
          <p:cNvSpPr txBox="1"/>
          <p:nvPr/>
        </p:nvSpPr>
        <p:spPr>
          <a:xfrm>
            <a:off x="8450331" y="1413334"/>
            <a:ext cx="22140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     手机拍照</a:t>
            </a:r>
            <a:endParaRPr lang="en-US" altLang="zh-CN" sz="2400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Take Photo</a:t>
            </a:r>
            <a:r>
              <a:rPr lang="zh-CN" altLang="en-US" dirty="0"/>
              <a:t>）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FED1CCF-EEAE-4A12-A572-AB92E35AACC8}"/>
              </a:ext>
            </a:extLst>
          </p:cNvPr>
          <p:cNvSpPr txBox="1"/>
          <p:nvPr/>
        </p:nvSpPr>
        <p:spPr>
          <a:xfrm>
            <a:off x="7924999" y="3013501"/>
            <a:ext cx="34852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            </a:t>
            </a:r>
            <a:r>
              <a:rPr lang="zh-CN" altLang="en-US" sz="2400" dirty="0"/>
              <a:t>颜色识别</a:t>
            </a:r>
            <a:endParaRPr lang="en-US" altLang="zh-CN" sz="2400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Color Discrimination</a:t>
            </a:r>
            <a:r>
              <a:rPr lang="zh-CN" altLang="en-US" sz="2400" dirty="0"/>
              <a:t>）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E47903F-17E8-4CF7-9C2A-9759EBA3DDF6}"/>
              </a:ext>
            </a:extLst>
          </p:cNvPr>
          <p:cNvSpPr txBox="1"/>
          <p:nvPr/>
        </p:nvSpPr>
        <p:spPr>
          <a:xfrm>
            <a:off x="8745283" y="5260000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/>
              <a:t>Kociemba</a:t>
            </a:r>
            <a:r>
              <a:rPr lang="zh-CN" altLang="en-US" sz="2400" dirty="0"/>
              <a:t>算法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E5C3258-3CBC-4F93-AC43-60B3FD1438CC}"/>
              </a:ext>
            </a:extLst>
          </p:cNvPr>
          <p:cNvSpPr txBox="1"/>
          <p:nvPr/>
        </p:nvSpPr>
        <p:spPr>
          <a:xfrm>
            <a:off x="198858" y="4350437"/>
            <a:ext cx="26581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         蓝牙实时通信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Color Discrimination</a:t>
            </a:r>
            <a:r>
              <a:rPr lang="zh-CN" altLang="en-US" dirty="0"/>
              <a:t>）</a:t>
            </a: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464F2A6D-1CC3-4BF3-A8F8-8CAAECF87828}"/>
              </a:ext>
            </a:extLst>
          </p:cNvPr>
          <p:cNvCxnSpPr>
            <a:cxnSpLocks/>
          </p:cNvCxnSpPr>
          <p:nvPr/>
        </p:nvCxnSpPr>
        <p:spPr>
          <a:xfrm flipV="1">
            <a:off x="1968603" y="1979271"/>
            <a:ext cx="2638121" cy="827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94406324-4ECD-4E39-A48A-ADEF3BB8A8C6}"/>
              </a:ext>
            </a:extLst>
          </p:cNvPr>
          <p:cNvCxnSpPr>
            <a:cxnSpLocks/>
          </p:cNvCxnSpPr>
          <p:nvPr/>
        </p:nvCxnSpPr>
        <p:spPr>
          <a:xfrm>
            <a:off x="1968603" y="3321984"/>
            <a:ext cx="24135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5DF1B4BB-4626-4EE4-89DA-B5ED51D19A5A}"/>
              </a:ext>
            </a:extLst>
          </p:cNvPr>
          <p:cNvCxnSpPr>
            <a:cxnSpLocks/>
          </p:cNvCxnSpPr>
          <p:nvPr/>
        </p:nvCxnSpPr>
        <p:spPr>
          <a:xfrm flipH="1" flipV="1">
            <a:off x="1643605" y="4004636"/>
            <a:ext cx="2098065" cy="1025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1BC9F92A-B06E-4B3D-BE51-1A76E63EDB9E}"/>
              </a:ext>
            </a:extLst>
          </p:cNvPr>
          <p:cNvCxnSpPr/>
          <p:nvPr/>
        </p:nvCxnSpPr>
        <p:spPr>
          <a:xfrm>
            <a:off x="5641624" y="2393117"/>
            <a:ext cx="0" cy="460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9E8C0267-9C65-44FA-8CAA-39C0BC50B649}"/>
              </a:ext>
            </a:extLst>
          </p:cNvPr>
          <p:cNvCxnSpPr/>
          <p:nvPr/>
        </p:nvCxnSpPr>
        <p:spPr>
          <a:xfrm>
            <a:off x="5628035" y="3428999"/>
            <a:ext cx="0" cy="460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5873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 prLst="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6" grpId="0"/>
      <p:bldP spid="29" grpId="0"/>
      <p:bldP spid="30" grpId="0"/>
      <p:bldP spid="31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Uigh" typeface="Microsoft Uighur"/>
        <a:font script="Beng" typeface="Vrinda"/>
        <a:font script="Thai" typeface="Angsana New"/>
        <a:font script="Syre" typeface="Estrangelo Edessa"/>
        <a:font script="Syrj" typeface="Estrangelo Edessa"/>
        <a:font script="Syrn" typeface="Estrangelo Edessa"/>
        <a:font script="Nkoo" typeface="Ebrima"/>
        <a:font script="Yiii" typeface="Microsoft Yi Baiti"/>
        <a:font script="Cher" typeface="Plantagenet Cherokee"/>
        <a:font script="Geor" typeface="Sylfaen"/>
        <a:font script="Tibt" typeface="Microsoft Himalaya"/>
        <a:font script="Gujr" typeface="Shruti"/>
        <a:font script="Viet" typeface="Times New Roman"/>
        <a:font script="Tale" typeface="Microsoft Tai Le"/>
        <a:font script="Arab" typeface="Times New Roman"/>
        <a:font script="Hebr" typeface="Times New Roman"/>
        <a:font script="Bopo" typeface="Microsoft JhengHei"/>
        <a:font script="Telu" typeface="Gautami"/>
        <a:font script="Ethi" typeface="Nyala"/>
        <a:font script="Lisu" typeface="Segoe UI"/>
        <a:font script="Jpan" typeface="游ゴシック Light"/>
        <a:font script="Talu" typeface="Microsoft New Tai Lue"/>
        <a:font script="Armn" typeface="Arial"/>
        <a:font script="Sinh" typeface="Iskoola Pota"/>
        <a:font script="Tfng" typeface="Ebrima"/>
        <a:font script="Sora" typeface="Nirmala UI"/>
        <a:font script="Deva" typeface="Mangal"/>
        <a:font script="Knda" typeface="Tunga"/>
        <a:font script="Orya" typeface="Kalinga"/>
        <a:font script="Khmr" typeface="MoolBoran"/>
        <a:font script="Mymr" typeface="Myanmar Text"/>
        <a:font script="Olck" typeface="Nirmala UI"/>
        <a:font script="Bugi" typeface="Leelawadee UI"/>
        <a:font script="Java" typeface="Javanese Text"/>
        <a:font script="Taml" typeface="Latha"/>
        <a:font script="Laoo" typeface="DokChampa"/>
        <a:font script="Mong" typeface="Mongolian Baiti"/>
        <a:font script="Hans" typeface="等线 Light"/>
        <a:font script="Phag" typeface="Phagspa"/>
        <a:font script="Guru" typeface="Raavi"/>
        <a:font script="Osma" typeface="Ebrima"/>
        <a:font script="Hant" typeface="新細明體"/>
        <a:font script="Mlym" typeface="Kartika"/>
        <a:font script="Thaa" typeface="MV Boli"/>
        <a:font script="Cans" typeface="Euphemia"/>
        <a:font script="Hang" typeface="맑은 고딕"/>
        <a:font script="Syrc" typeface="Estrangelo Edessa"/>
      </a:majorFont>
      <a:minorFont>
        <a:latin typeface="等线" panose="020F0502020204030204"/>
        <a:ea typeface=""/>
        <a:cs typeface=""/>
        <a:font script="Uigh" typeface="Microsoft Uighur"/>
        <a:font script="Beng" typeface="Vrinda"/>
        <a:font script="Thai" typeface="Cordia New"/>
        <a:font script="Syre" typeface="Estrangelo Edessa"/>
        <a:font script="Syrj" typeface="Estrangelo Edessa"/>
        <a:font script="Syrn" typeface="Estrangelo Edessa"/>
        <a:font script="Nkoo" typeface="Ebrima"/>
        <a:font script="Yiii" typeface="Microsoft Yi Baiti"/>
        <a:font script="Cher" typeface="Plantagenet Cherokee"/>
        <a:font script="Geor" typeface="Sylfaen"/>
        <a:font script="Tibt" typeface="Microsoft Himalaya"/>
        <a:font script="Gujr" typeface="Shruti"/>
        <a:font script="Viet" typeface="Arial"/>
        <a:font script="Tale" typeface="Microsoft Tai Le"/>
        <a:font script="Arab" typeface="Arial"/>
        <a:font script="Hebr" typeface="Arial"/>
        <a:font script="Bopo" typeface="Microsoft JhengHei"/>
        <a:font script="Telu" typeface="Gautami"/>
        <a:font script="Ethi" typeface="Nyala"/>
        <a:font script="Lisu" typeface="Segoe UI"/>
        <a:font script="Jpan" typeface="游ゴシック"/>
        <a:font script="Talu" typeface="Microsoft New Tai Lue"/>
        <a:font script="Armn" typeface="Arial"/>
        <a:font script="Sinh" typeface="Iskoola Pota"/>
        <a:font script="Tfng" typeface="Ebrima"/>
        <a:font script="Sora" typeface="Nirmala UI"/>
        <a:font script="Deva" typeface="Mangal"/>
        <a:font script="Knda" typeface="Tunga"/>
        <a:font script="Orya" typeface="Kalinga"/>
        <a:font script="Khmr" typeface="DaunPenh"/>
        <a:font script="Mymr" typeface="Myanmar Text"/>
        <a:font script="Olck" typeface="Nirmala UI"/>
        <a:font script="Bugi" typeface="Leelawadee UI"/>
        <a:font script="Java" typeface="Javanese Text"/>
        <a:font script="Taml" typeface="Latha"/>
        <a:font script="Laoo" typeface="DokChampa"/>
        <a:font script="Mong" typeface="Mongolian Baiti"/>
        <a:font script="Hans" typeface="等线"/>
        <a:font script="Phag" typeface="Phagspa"/>
        <a:font script="Guru" typeface="Raavi"/>
        <a:font script="Osma" typeface="Ebrima"/>
        <a:font script="Hant" typeface="新細明體"/>
        <a:font script="Mlym" typeface="Kartika"/>
        <a:font script="Thaa" typeface="MV Boli"/>
        <a:font script="Cans" typeface="Euphemia"/>
        <a:font script="Hang" typeface="맑은 고딕"/>
        <a:font script="Syrc" typeface="Estrangelo Edess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  <a:tileRect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Uigh" typeface="Microsoft Uighur"/>
        <a:font script="Beng" typeface="Vrinda"/>
        <a:font script="Thai" typeface="Angsana New"/>
        <a:font script="Syre" typeface="Estrangelo Edessa"/>
        <a:font script="Syrj" typeface="Estrangelo Edessa"/>
        <a:font script="Mlym" typeface="Kartika"/>
        <a:font script="Nkoo" typeface="Ebrima"/>
        <a:font script="Yiii" typeface="Microsoft Yi Baiti"/>
        <a:font script="Cher" typeface="Plantagenet Cherokee"/>
        <a:font script="Geor" typeface="Sylfaen"/>
        <a:font script="Guru" typeface="Raavi"/>
        <a:font script="Gujr" typeface="Shruti"/>
        <a:font script="Viet" typeface="Times New Roman"/>
        <a:font script="Tale" typeface="Microsoft Tai Le"/>
        <a:font script="Arab" typeface="Times New Roman"/>
        <a:font script="Hebr" typeface="Times New Roman"/>
        <a:font script="Bopo" typeface="Microsoft JhengHei"/>
        <a:font script="Thaa" typeface="MV Boli"/>
        <a:font script="Telu" typeface="Gautami"/>
        <a:font script="Ethi" typeface="Nyala"/>
        <a:font script="Lisu" typeface="Segoe UI"/>
        <a:font script="Jpan" typeface="游ゴシック Light"/>
        <a:font script="Talu" typeface="Microsoft New Tai Lue"/>
        <a:font script="Syrn" typeface="Estrangelo Edessa"/>
        <a:font script="Sinh" typeface="Iskoola Pota"/>
        <a:font script="Sora" typeface="Nirmala UI"/>
        <a:font script="Deva" typeface="Mangal"/>
        <a:font script="Knda" typeface="Tunga"/>
        <a:font script="Orya" typeface="Kalinga"/>
        <a:font script="Khmr" typeface="MoolBoran"/>
        <a:font script="Mymr" typeface="Myanmar Text"/>
        <a:font script="Olck" typeface="Nirmala UI"/>
        <a:font script="Bugi" typeface="Leelawadee UI"/>
        <a:font script="Java" typeface="Javanese Text"/>
        <a:font script="Taml" typeface="Latha"/>
        <a:font script="Laoo" typeface="DokChampa"/>
        <a:font script="Tfng" typeface="Ebrima"/>
        <a:font script="Mong" typeface="Mongolian Baiti"/>
        <a:font script="Hans" typeface="等线 Light"/>
        <a:font script="Phag" typeface="Phagspa"/>
        <a:font script="Armn" typeface="Arial"/>
        <a:font script="Osma" typeface="Ebrima"/>
        <a:font script="Hant" typeface="新細明體"/>
        <a:font script="Tibt" typeface="Microsoft Himalaya"/>
        <a:font script="Cans" typeface="Euphemia"/>
        <a:font script="Hang" typeface="맑은 고딕"/>
        <a:font script="Syrc" typeface="Estrangelo Edessa"/>
      </a:majorFont>
      <a:minorFont>
        <a:latin typeface="等线" panose="020F0502020204030204"/>
        <a:ea typeface=""/>
        <a:cs typeface=""/>
        <a:font script="Uigh" typeface="Microsoft Uighur"/>
        <a:font script="Beng" typeface="Vrinda"/>
        <a:font script="Thai" typeface="Cordia New"/>
        <a:font script="Syre" typeface="Estrangelo Edessa"/>
        <a:font script="Syrj" typeface="Estrangelo Edessa"/>
        <a:font script="Mlym" typeface="Kartika"/>
        <a:font script="Nkoo" typeface="Ebrima"/>
        <a:font script="Yiii" typeface="Microsoft Yi Baiti"/>
        <a:font script="Cher" typeface="Plantagenet Cherokee"/>
        <a:font script="Geor" typeface="Sylfaen"/>
        <a:font script="Guru" typeface="Raavi"/>
        <a:font script="Gujr" typeface="Shruti"/>
        <a:font script="Viet" typeface="Arial"/>
        <a:font script="Tale" typeface="Microsoft Tai Le"/>
        <a:font script="Arab" typeface="Arial"/>
        <a:font script="Hebr" typeface="Arial"/>
        <a:font script="Bopo" typeface="Microsoft JhengHei"/>
        <a:font script="Thaa" typeface="MV Boli"/>
        <a:font script="Telu" typeface="Gautami"/>
        <a:font script="Ethi" typeface="Nyala"/>
        <a:font script="Lisu" typeface="Segoe UI"/>
        <a:font script="Jpan" typeface="游ゴシック"/>
        <a:font script="Talu" typeface="Microsoft New Tai Lue"/>
        <a:font script="Syrn" typeface="Estrangelo Edessa"/>
        <a:font script="Sinh" typeface="Iskoola Pota"/>
        <a:font script="Sora" typeface="Nirmala UI"/>
        <a:font script="Deva" typeface="Mangal"/>
        <a:font script="Knda" typeface="Tunga"/>
        <a:font script="Orya" typeface="Kalinga"/>
        <a:font script="Khmr" typeface="DaunPenh"/>
        <a:font script="Mymr" typeface="Myanmar Text"/>
        <a:font script="Olck" typeface="Nirmala UI"/>
        <a:font script="Bugi" typeface="Leelawadee UI"/>
        <a:font script="Java" typeface="Javanese Text"/>
        <a:font script="Taml" typeface="Latha"/>
        <a:font script="Laoo" typeface="DokChampa"/>
        <a:font script="Tfng" typeface="Ebrima"/>
        <a:font script="Mong" typeface="Mongolian Baiti"/>
        <a:font script="Hans" typeface="等线"/>
        <a:font script="Phag" typeface="Phagspa"/>
        <a:font script="Armn" typeface="Arial"/>
        <a:font script="Osma" typeface="Ebrima"/>
        <a:font script="Hant" typeface="新細明體"/>
        <a:font script="Tibt" typeface="Microsoft Himalaya"/>
        <a:font script="Cans" typeface="Euphemia"/>
        <a:font script="Hang" typeface="맑은 고딕"/>
        <a:font script="Syrc" typeface="Estrangelo Edess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  <a:tileRect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928</Words>
  <Application>Microsoft Office PowerPoint</Application>
  <PresentationFormat>宽屏</PresentationFormat>
  <Paragraphs>87</Paragraphs>
  <Slides>18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等线</vt:lpstr>
      <vt:lpstr>等线 Light</vt:lpstr>
      <vt:lpstr>华光综艺_CNKI</vt:lpstr>
      <vt:lpstr>思源等宽 N</vt:lpstr>
      <vt:lpstr>思源黑体 CN Normal</vt:lpstr>
      <vt:lpstr>Arial</vt:lpstr>
      <vt:lpstr>French Script MT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 JP</dc:creator>
  <cp:lastModifiedBy>张 雨轩</cp:lastModifiedBy>
  <cp:revision>61</cp:revision>
  <dcterms:created xsi:type="dcterms:W3CDTF">2021-01-15T08:42:57Z</dcterms:created>
  <dcterms:modified xsi:type="dcterms:W3CDTF">2022-04-21T15:00:22Z</dcterms:modified>
</cp:coreProperties>
</file>